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2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16">
          <p15:clr>
            <a:srgbClr val="A4A3A4"/>
          </p15:clr>
        </p15:guide>
        <p15:guide id="2" pos="2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60"/>
      </p:cViewPr>
      <p:guideLst>
        <p:guide orient="horz" pos="3016"/>
        <p:guide pos="23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450" y="2974705"/>
            <a:ext cx="6261100" cy="20525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5426288"/>
            <a:ext cx="5156200" cy="24471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2/8/2024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2/8/2024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40350" y="536423"/>
            <a:ext cx="1657350" cy="11406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8300" y="536423"/>
            <a:ext cx="4849283" cy="11406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2/8/2024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84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33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58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95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42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228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47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1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2/8/2024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365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20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64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90861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9648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863" y="6153339"/>
            <a:ext cx="6261100" cy="190186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863" y="4058633"/>
            <a:ext cx="6261100" cy="209470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2/8/2024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0" y="2234355"/>
            <a:ext cx="3253317" cy="63195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44383" y="2234355"/>
            <a:ext cx="3253317" cy="63195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2/8/2024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143474"/>
            <a:ext cx="3254596" cy="8932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" y="3036771"/>
            <a:ext cx="3254596" cy="5517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41827" y="2143474"/>
            <a:ext cx="3255874" cy="8932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41827" y="3036771"/>
            <a:ext cx="3255874" cy="5517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2/8/2024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2/8/2024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2/8/2024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1" y="381259"/>
            <a:ext cx="2423363" cy="16225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9901" y="381259"/>
            <a:ext cx="4117799" cy="81726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8301" y="2003825"/>
            <a:ext cx="2423363" cy="65501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2/8/2024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88" y="6703060"/>
            <a:ext cx="4419600" cy="79133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43788" y="855615"/>
            <a:ext cx="4419600" cy="57454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788" y="7494394"/>
            <a:ext cx="4419600" cy="11238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2/8/2024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8300" y="383477"/>
            <a:ext cx="6629400" cy="1595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234355"/>
            <a:ext cx="6629400" cy="6319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300" y="8875350"/>
            <a:ext cx="1718733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8523B-E035-4CAE-A96A-58211FC229D1}" type="datetimeFigureOut">
              <a:rPr lang="en-US" smtClean="0"/>
              <a:t>2/8/2024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6717" y="8875350"/>
            <a:ext cx="2332567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78967" y="8875350"/>
            <a:ext cx="1718733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iChandra2520/IBM-Applied-Data-Science-Capstone-Final-Presentation/blob/main/Data_Collection_Data-webscraping.ipynb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iChandra2520/IBM-Applied-Data-Science-Capstone-Final-Presentation/blob/main/Data_Collection_Data-Data%20wrangling.ipynb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iChandra2520/IBM-Applied-Data-Science-Capstone-Final-Presentation/blob/main/EDA%20with%20visualization%20results%20slides.ipynb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iChandra2520/IBM-Applied-Data-Science-Capstone-Final-Presentation/blob/main/EDA%20with%20SQL%20results%20slides.ipynb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iChandra2520/IBM-Applied-Data-Science-Capstone-Final-Presentation/blob/main/interactive_map_with_Folium_results_slides.ipynb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iChandra2520/IBM-Applied-Data-Science-Capstone-Final-Presentation/blob/main/SpaceX_Dashboard_App.py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iChandra2520/IBM-Applied-Data-Science-Capstone-Final-Presentation/blob/main/SpaceX_Dashboard_App.py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riChandra2520/IBM-Applied-Data-Science-Capstone-Final-Presentation/tree/main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iChandra2520/IBM-Applied-Data-Science-Capstone-Final-Presentation/blob/main/data-collection-api.ipynb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463139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E7E6E6"/>
                </a:solidFill>
                <a:latin typeface="Abadi"/>
                <a:ea typeface="SF Pro" pitchFamily="2" charset="0"/>
                <a:cs typeface="SF Pro" pitchFamily="2" charset="0"/>
              </a:rPr>
              <a:t>CHANDRASEKHAR JONNALAGADDA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badi"/>
              <a:ea typeface="SF Pro" pitchFamily="2" charset="0"/>
              <a:cs typeface="SF Pro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E7E6E6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Feb 8</a:t>
            </a:r>
            <a:r>
              <a:rPr lang="en-US" sz="2000" baseline="30000" dirty="0">
                <a:solidFill>
                  <a:srgbClr val="E7E6E6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sz="2000" dirty="0">
                <a:solidFill>
                  <a:srgbClr val="E7E6E6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, 2024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1003300" y="609600"/>
            <a:ext cx="111887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679">
                <a:solidFill>
                  <a:srgbClr val="0A48CA"/>
                </a:solidFill>
                <a:latin typeface="Arial"/>
                <a:cs typeface="Arial"/>
              </a:rPr>
              <a:t>Data Collection - Scraping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92300" y="1549400"/>
            <a:ext cx="102997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142" spc="-10">
                <a:solidFill>
                  <a:srgbClr val="363636"/>
                </a:solidFill>
                <a:latin typeface="Calibri Light"/>
                <a:cs typeface="Calibri Light"/>
              </a:rPr>
              <a:t>requests.get() was used in conjunction</a:t>
            </a:r>
          </a:p>
          <a:p>
            <a:pPr>
              <a:lnSpc>
                <a:spcPts val="1380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25600" y="1714500"/>
            <a:ext cx="10566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139">
                <a:solidFill>
                  <a:srgbClr val="363636"/>
                </a:solidFill>
                <a:latin typeface="Calibri Light"/>
                <a:cs typeface="Calibri Light"/>
              </a:rPr>
              <a:t>with BeautifulSoup to extract information from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87500" y="1892300"/>
            <a:ext cx="106045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80"/>
              </a:lnSpc>
            </a:pPr>
            <a:r>
              <a:rPr lang="en-CA" sz="1142">
                <a:solidFill>
                  <a:srgbClr val="363636"/>
                </a:solidFill>
                <a:latin typeface="Calibri Light"/>
                <a:cs typeface="Calibri Light"/>
              </a:rPr>
              <a:t>the SpaceX Falcon 9 Launch details on Wikipedia</a:t>
            </a:r>
          </a:p>
          <a:p>
            <a:pPr>
              <a:lnSpc>
                <a:spcPts val="1280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78000" y="2832100"/>
            <a:ext cx="10414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142" spc="-10">
                <a:solidFill>
                  <a:srgbClr val="363636"/>
                </a:solidFill>
                <a:latin typeface="Calibri"/>
                <a:cs typeface="Calibri"/>
              </a:rPr>
              <a:t>The response was then parsed through by</a:t>
            </a:r>
          </a:p>
          <a:p>
            <a:pPr>
              <a:lnSpc>
                <a:spcPts val="1380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12900" y="2997200"/>
            <a:ext cx="105791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142" spc="-10">
                <a:solidFill>
                  <a:srgbClr val="363636"/>
                </a:solidFill>
                <a:latin typeface="Calibri"/>
                <a:cs typeface="Calibri"/>
              </a:rPr>
              <a:t>searching for all present 'th', signifying headers</a:t>
            </a:r>
          </a:p>
          <a:p>
            <a:pPr>
              <a:lnSpc>
                <a:spcPts val="1380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87500" y="3949700"/>
            <a:ext cx="10604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CA" sz="1142">
                <a:solidFill>
                  <a:srgbClr val="363636"/>
                </a:solidFill>
                <a:latin typeface="Calibri"/>
                <a:cs typeface="Calibri"/>
              </a:rPr>
              <a:t>The headers and their data were</a:t>
            </a:r>
            <a:r>
              <a:rPr lang="en-CA" sz="1142">
                <a:solidFill>
                  <a:srgbClr val="363636"/>
                </a:solidFill>
                <a:latin typeface="Calibri Light"/>
                <a:cs typeface="Calibri Light"/>
              </a:rPr>
              <a:t> later extracted</a:t>
            </a:r>
            <a:br>
              <a:rPr lang="en-CA" sz="1200">
                <a:solidFill>
                  <a:srgbClr val="000000"/>
                </a:solidFill>
                <a:latin typeface="Times New Roman"/>
              </a:rPr>
            </a:br>
            <a:r>
              <a:rPr lang="en-CA" sz="1139">
                <a:solidFill>
                  <a:srgbClr val="363636"/>
                </a:solidFill>
                <a:latin typeface="Calibri"/>
                <a:cs typeface="Calibri"/>
              </a:rPr>
              <a:t>using a collection of given functions and stored</a:t>
            </a:r>
          </a:p>
          <a:p>
            <a:pPr>
              <a:lnSpc>
                <a:spcPts val="130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28900" y="4279900"/>
            <a:ext cx="95631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CA" sz="1142" spc="-10">
                <a:solidFill>
                  <a:srgbClr val="363636"/>
                </a:solidFill>
                <a:latin typeface="Calibri"/>
                <a:cs typeface="Calibri"/>
              </a:rPr>
              <a:t>in a dictionary</a:t>
            </a:r>
          </a:p>
          <a:p>
            <a:pPr>
              <a:lnSpc>
                <a:spcPts val="1300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74800" y="5219700"/>
            <a:ext cx="106172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  <a:tabLst>
                <a:tab pos="1308100" algn="l"/>
              </a:tabLst>
            </a:pPr>
            <a:r>
              <a:rPr lang="en-CA" sz="1142" spc="-10">
                <a:solidFill>
                  <a:srgbClr val="363636"/>
                </a:solidFill>
                <a:latin typeface="Calibri"/>
                <a:cs typeface="Calibri"/>
              </a:rPr>
              <a:t>The dictionary was converted into a Pandas data</a:t>
            </a:r>
            <a:br>
              <a:rPr lang="en-CA" sz="1202">
                <a:solidFill>
                  <a:srgbClr val="000000"/>
                </a:solidFill>
                <a:latin typeface="Times New Roman"/>
              </a:rPr>
            </a:br>
            <a:r>
              <a:rPr lang="en-CA" sz="1142" spc="-10">
                <a:solidFill>
                  <a:srgbClr val="363636"/>
                </a:solidFill>
                <a:latin typeface="Calibri"/>
                <a:cs typeface="Calibri"/>
              </a:rPr>
              <a:t>	frame</a:t>
            </a:r>
          </a:p>
          <a:p>
            <a:pPr>
              <a:lnSpc>
                <a:spcPts val="1400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31800" y="5943600"/>
            <a:ext cx="11760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142" spc="-10">
                <a:solidFill>
                  <a:srgbClr val="363636"/>
                </a:solidFill>
                <a:latin typeface="Arial"/>
                <a:cs typeface="Arial"/>
              </a:rPr>
              <a:t>•  The GitHub URL of the completed web scraping notebook is here for your</a:t>
            </a:r>
          </a:p>
          <a:p>
            <a:pPr>
              <a:lnSpc>
                <a:spcPts val="1380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60400" y="6121400"/>
            <a:ext cx="103505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142" spc="-10">
                <a:solidFill>
                  <a:srgbClr val="363636"/>
                </a:solidFill>
                <a:latin typeface="Arial"/>
                <a:cs typeface="Arial"/>
              </a:rPr>
              <a:t>convenience:</a:t>
            </a:r>
          </a:p>
          <a:p>
            <a:pPr>
              <a:lnSpc>
                <a:spcPts val="1380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125200" y="6172200"/>
            <a:ext cx="952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10</a:t>
            </a:r>
          </a:p>
          <a:p>
            <a:pPr>
              <a:lnSpc>
                <a:spcPts val="124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31800" y="6337300"/>
            <a:ext cx="5304160" cy="35163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139" spc="-10" dirty="0">
                <a:solidFill>
                  <a:srgbClr val="0462C1"/>
                </a:solidFill>
                <a:latin typeface="Arial"/>
                <a:cs typeface="Arial"/>
                <a:hlinkClick r:id="rId3"/>
              </a:rPr>
              <a:t>https://github.com/SriChandra2520/IBM-Applied-Data-Science-Capstone-Final-Presentation/blob/main/Data_Collection_Data-webscraping.ipynb</a:t>
            </a:r>
            <a:endParaRPr lang="en-CA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679">
                <a:solidFill>
                  <a:srgbClr val="0A48CA"/>
                </a:solidFill>
                <a:latin typeface="Arial"/>
                <a:cs typeface="Arial"/>
              </a:rPr>
              <a:t>Data Wrangling (One-Hot Encoding)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16100" y="1511300"/>
            <a:ext cx="103759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40"/>
              </a:lnSpc>
            </a:pPr>
            <a:r>
              <a:rPr lang="en-CA" sz="1202">
                <a:solidFill>
                  <a:srgbClr val="363636"/>
                </a:solidFill>
                <a:latin typeface="Calibri"/>
                <a:cs typeface="Calibri"/>
              </a:rPr>
              <a:t>Using .value_counts() and a subsequent .keys()</a:t>
            </a:r>
          </a:p>
          <a:p>
            <a:pPr>
              <a:lnSpc>
                <a:spcPts val="1440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16100" y="1701800"/>
            <a:ext cx="103759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CA" sz="1200">
                <a:solidFill>
                  <a:srgbClr val="363636"/>
                </a:solidFill>
                <a:latin typeface="Calibri"/>
                <a:cs typeface="Calibri"/>
              </a:rPr>
              <a:t>on the 'Outcomes' category, the different types</a:t>
            </a:r>
          </a:p>
          <a:p>
            <a:pPr>
              <a:lnSpc>
                <a:spcPts val="127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95500" y="1854200"/>
            <a:ext cx="100965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5"/>
              </a:lnSpc>
            </a:pPr>
            <a:r>
              <a:rPr lang="en-CA" sz="1202">
                <a:solidFill>
                  <a:srgbClr val="363636"/>
                </a:solidFill>
                <a:latin typeface="Calibri"/>
                <a:cs typeface="Calibri"/>
              </a:rPr>
              <a:t>of landing outcomes were determined</a:t>
            </a:r>
          </a:p>
          <a:p>
            <a:pPr>
              <a:lnSpc>
                <a:spcPts val="1305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55800" y="2781300"/>
            <a:ext cx="10236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2">
                <a:solidFill>
                  <a:srgbClr val="363636"/>
                </a:solidFill>
                <a:latin typeface="Calibri"/>
                <a:cs typeface="Calibri"/>
              </a:rPr>
              <a:t>The landing outcomes were separated into</a:t>
            </a:r>
          </a:p>
          <a:p>
            <a:pPr>
              <a:lnSpc>
                <a:spcPts val="1380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30400" y="2971800"/>
            <a:ext cx="102616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80"/>
              </a:lnSpc>
            </a:pPr>
            <a:r>
              <a:rPr lang="en-CA" sz="1200">
                <a:solidFill>
                  <a:srgbClr val="363636"/>
                </a:solidFill>
                <a:latin typeface="Calibri"/>
                <a:cs typeface="Calibri"/>
              </a:rPr>
              <a:t>two different groups (successful and failed)</a:t>
            </a:r>
          </a:p>
          <a:p>
            <a:pPr>
              <a:lnSpc>
                <a:spcPts val="12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3886200"/>
            <a:ext cx="10363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2">
                <a:solidFill>
                  <a:srgbClr val="363636"/>
                </a:solidFill>
                <a:latin typeface="Calibri"/>
                <a:cs typeface="Calibri"/>
              </a:rPr>
              <a:t>Using one-hot encoding, the landing outcomes</a:t>
            </a:r>
          </a:p>
          <a:p>
            <a:pPr>
              <a:lnSpc>
                <a:spcPts val="1380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54200" y="4076700"/>
            <a:ext cx="10337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80"/>
              </a:lnSpc>
            </a:pPr>
            <a:r>
              <a:rPr lang="en-CA" sz="1200">
                <a:solidFill>
                  <a:srgbClr val="363636"/>
                </a:solidFill>
                <a:latin typeface="Calibri"/>
                <a:cs typeface="Calibri"/>
              </a:rPr>
              <a:t>were assigned either a '1' (successful landing)</a:t>
            </a:r>
          </a:p>
          <a:p>
            <a:pPr>
              <a:lnSpc>
                <a:spcPts val="12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54200" y="4229100"/>
            <a:ext cx="10337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CA" sz="1202">
                <a:solidFill>
                  <a:srgbClr val="363636"/>
                </a:solidFill>
                <a:latin typeface="Calibri"/>
                <a:cs typeface="Calibri"/>
              </a:rPr>
              <a:t>or '0' (failed landing) for a new column 'Class'</a:t>
            </a:r>
          </a:p>
          <a:p>
            <a:pPr>
              <a:lnSpc>
                <a:spcPts val="1300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92300" y="5156200"/>
            <a:ext cx="102997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2">
                <a:solidFill>
                  <a:srgbClr val="363636"/>
                </a:solidFill>
                <a:latin typeface="Calibri"/>
                <a:cs typeface="Calibri"/>
              </a:rPr>
              <a:t>The data frame was then appended with the</a:t>
            </a:r>
          </a:p>
          <a:p>
            <a:pPr>
              <a:lnSpc>
                <a:spcPts val="1380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79700" y="5346700"/>
            <a:ext cx="95123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80"/>
              </a:lnSpc>
            </a:pPr>
            <a:r>
              <a:rPr lang="en-CA" sz="1200">
                <a:solidFill>
                  <a:srgbClr val="363636"/>
                </a:solidFill>
                <a:latin typeface="Calibri"/>
                <a:cs typeface="Calibri"/>
              </a:rPr>
              <a:t>new 'Class' column</a:t>
            </a:r>
          </a:p>
          <a:p>
            <a:pPr>
              <a:lnSpc>
                <a:spcPts val="12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38712" y="5861931"/>
            <a:ext cx="1036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2" dirty="0">
                <a:solidFill>
                  <a:srgbClr val="363636"/>
                </a:solidFill>
                <a:latin typeface="Arial"/>
                <a:cs typeface="Arial"/>
              </a:rPr>
              <a:t>•  The GitHub URL of the completed data wrangling related notebooks is</a:t>
            </a:r>
          </a:p>
          <a:p>
            <a:pPr>
              <a:lnSpc>
                <a:spcPts val="1380"/>
              </a:lnSpc>
            </a:pPr>
            <a:endParaRPr lang="en-CA" sz="1202" dirty="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89256" y="6115931"/>
            <a:ext cx="10274300" cy="32060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1200" dirty="0">
                <a:solidFill>
                  <a:srgbClr val="363636"/>
                </a:solidFill>
                <a:latin typeface="Arial"/>
                <a:cs typeface="Arial"/>
              </a:rPr>
              <a:t>here for your convenience:</a:t>
            </a:r>
          </a:p>
          <a:p>
            <a:pPr>
              <a:lnSpc>
                <a:spcPts val="1255"/>
              </a:lnSpc>
            </a:pPr>
            <a:endParaRPr lang="en-CA" sz="1200" dirty="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25200" y="6108700"/>
            <a:ext cx="952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11</a:t>
            </a:r>
          </a:p>
          <a:p>
            <a:pPr>
              <a:lnSpc>
                <a:spcPts val="184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3B21AF-5838-4A3D-2FDD-DB7F915403D2}"/>
              </a:ext>
            </a:extLst>
          </p:cNvPr>
          <p:cNvSpPr txBox="1"/>
          <p:nvPr/>
        </p:nvSpPr>
        <p:spPr>
          <a:xfrm>
            <a:off x="114300" y="6157450"/>
            <a:ext cx="75658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https://github.com/SriChandra2520/IBM-Applied-Data-Science-Capstone-Final-Presentation/blob/main/Data_Collection_Data-Data%20wrangling.ipynb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495" spc="-10">
                <a:solidFill>
                  <a:srgbClr val="0A48CA"/>
                </a:solidFill>
                <a:latin typeface="Arial"/>
                <a:cs typeface="Arial"/>
              </a:rPr>
              <a:t>EDA with Data Visualization (Orbit Success Rate)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00100" y="1651000"/>
            <a:ext cx="113919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55"/>
              </a:lnSpc>
            </a:pPr>
            <a:r>
              <a:rPr lang="en-CA" sz="1727">
                <a:solidFill>
                  <a:srgbClr val="363636"/>
                </a:solidFill>
                <a:latin typeface="Calibri"/>
                <a:cs typeface="Calibri"/>
              </a:rPr>
              <a:t>A bar chart was used to conveniently visualize</a:t>
            </a:r>
          </a:p>
          <a:p>
            <a:pPr>
              <a:lnSpc>
                <a:spcPts val="1955"/>
              </a:lnSpc>
            </a:pPr>
            <a:endParaRPr lang="en-CA" sz="172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96900" y="1892300"/>
            <a:ext cx="115951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00025">
              <a:lnSpc>
                <a:spcPts val="1850"/>
              </a:lnSpc>
              <a:tabLst>
                <a:tab pos="1803400" algn="l"/>
              </a:tabLst>
            </a:pPr>
            <a:r>
              <a:rPr lang="en-CA" sz="1727">
                <a:solidFill>
                  <a:srgbClr val="363636"/>
                </a:solidFill>
                <a:latin typeface="Calibri"/>
                <a:cs typeface="Calibri"/>
              </a:rPr>
              <a:t>success rates of </a:t>
            </a:r>
            <a:r>
              <a:rPr lang="en-CA" sz="1727">
                <a:solidFill>
                  <a:srgbClr val="363636"/>
                </a:solidFill>
                <a:latin typeface="Calibri Light"/>
                <a:cs typeface="Calibri Light"/>
              </a:rPr>
              <a:t>landings</a:t>
            </a:r>
            <a:r>
              <a:rPr lang="en-CA" sz="1727">
                <a:solidFill>
                  <a:srgbClr val="363636"/>
                </a:solidFill>
                <a:latin typeface="Calibri"/>
                <a:cs typeface="Calibri"/>
              </a:rPr>
              <a:t> </a:t>
            </a:r>
            <a:r>
              <a:rPr lang="en-CA" sz="1727">
                <a:solidFill>
                  <a:srgbClr val="363636"/>
                </a:solidFill>
                <a:latin typeface="Calibri Light"/>
                <a:cs typeface="Calibri Light"/>
              </a:rPr>
              <a:t>from </a:t>
            </a:r>
            <a:r>
              <a:rPr lang="en-CA" sz="1727">
                <a:solidFill>
                  <a:srgbClr val="363636"/>
                </a:solidFill>
                <a:latin typeface="Calibri"/>
                <a:cs typeface="Calibri"/>
              </a:rPr>
              <a:t>different orbits.</a:t>
            </a:r>
            <a:br>
              <a:rPr lang="en-CA" sz="1727">
                <a:solidFill>
                  <a:srgbClr val="000000"/>
                </a:solidFill>
                <a:latin typeface="Times New Roman"/>
              </a:rPr>
            </a:br>
            <a:r>
              <a:rPr lang="en-CA" sz="1727">
                <a:solidFill>
                  <a:srgbClr val="363636"/>
                </a:solidFill>
                <a:latin typeface="Calibri"/>
                <a:cs typeface="Calibri"/>
              </a:rPr>
              <a:t>Orbit is a key factor in determining </a:t>
            </a:r>
            <a:r>
              <a:rPr lang="en-CA" sz="1727">
                <a:solidFill>
                  <a:srgbClr val="363636"/>
                </a:solidFill>
                <a:latin typeface="Calibri Light"/>
                <a:cs typeface="Calibri Light"/>
              </a:rPr>
              <a:t>landing</a:t>
            </a:r>
            <a:r>
              <a:rPr lang="en-CA" sz="1727">
                <a:solidFill>
                  <a:srgbClr val="363636"/>
                </a:solidFill>
                <a:latin typeface="Calibri"/>
                <a:cs typeface="Calibri"/>
              </a:rPr>
              <a:t> success</a:t>
            </a:r>
            <a:br>
              <a:rPr lang="en-CA" sz="1727">
                <a:solidFill>
                  <a:srgbClr val="000000"/>
                </a:solidFill>
                <a:latin typeface="Times New Roman"/>
              </a:rPr>
            </a:br>
            <a:r>
              <a:rPr lang="en-CA" sz="1727">
                <a:solidFill>
                  <a:srgbClr val="363636"/>
                </a:solidFill>
                <a:latin typeface="Calibri"/>
                <a:cs typeface="Calibri"/>
              </a:rPr>
              <a:t>	or failure</a:t>
            </a:r>
          </a:p>
          <a:p>
            <a:pPr>
              <a:lnSpc>
                <a:spcPts val="1850"/>
              </a:lnSpc>
            </a:pPr>
            <a:endParaRPr lang="en-CA" sz="17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55700" y="3594100"/>
            <a:ext cx="110363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55"/>
              </a:lnSpc>
            </a:pPr>
            <a:r>
              <a:rPr lang="en-CA" sz="1727">
                <a:solidFill>
                  <a:srgbClr val="363636"/>
                </a:solidFill>
                <a:latin typeface="Calibri"/>
                <a:cs typeface="Calibri"/>
              </a:rPr>
              <a:t>A line graph was used to conveniently</a:t>
            </a:r>
          </a:p>
          <a:p>
            <a:pPr>
              <a:lnSpc>
                <a:spcPts val="1955"/>
              </a:lnSpc>
            </a:pPr>
            <a:endParaRPr lang="en-CA" sz="17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0600" y="3835400"/>
            <a:ext cx="112014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85"/>
              </a:lnSpc>
            </a:pPr>
            <a:r>
              <a:rPr lang="en-CA" sz="1727">
                <a:solidFill>
                  <a:srgbClr val="363636"/>
                </a:solidFill>
                <a:latin typeface="Calibri"/>
                <a:cs typeface="Calibri"/>
              </a:rPr>
              <a:t>visualize success rates of </a:t>
            </a:r>
            <a:r>
              <a:rPr lang="en-CA" sz="1727">
                <a:solidFill>
                  <a:srgbClr val="363636"/>
                </a:solidFill>
                <a:latin typeface="Calibri Light"/>
                <a:cs typeface="Calibri Light"/>
              </a:rPr>
              <a:t>landings </a:t>
            </a:r>
            <a:r>
              <a:rPr lang="en-CA" sz="1727">
                <a:solidFill>
                  <a:srgbClr val="363636"/>
                </a:solidFill>
                <a:latin typeface="Calibri"/>
                <a:cs typeface="Calibri"/>
              </a:rPr>
              <a:t>by year.</a:t>
            </a:r>
          </a:p>
          <a:p>
            <a:pPr>
              <a:lnSpc>
                <a:spcPts val="1885"/>
              </a:lnSpc>
            </a:pPr>
            <a:endParaRPr lang="en-CA" sz="172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1500" y="4076700"/>
            <a:ext cx="116205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  <a:tabLst>
                <a:tab pos="495300" algn="l"/>
              </a:tabLst>
            </a:pPr>
            <a:r>
              <a:rPr lang="en-CA" sz="1727">
                <a:solidFill>
                  <a:srgbClr val="363636"/>
                </a:solidFill>
                <a:latin typeface="Calibri"/>
                <a:cs typeface="Calibri"/>
              </a:rPr>
              <a:t>Determining trends year-to-year may be influential</a:t>
            </a:r>
            <a:br>
              <a:rPr lang="en-CA" sz="1727">
                <a:solidFill>
                  <a:srgbClr val="000000"/>
                </a:solidFill>
                <a:latin typeface="Times New Roman"/>
              </a:rPr>
            </a:br>
            <a:r>
              <a:rPr lang="en-CA" sz="1727">
                <a:solidFill>
                  <a:srgbClr val="363636"/>
                </a:solidFill>
                <a:latin typeface="Calibri"/>
                <a:cs typeface="Calibri"/>
              </a:rPr>
              <a:t>	in determining chance of future success</a:t>
            </a:r>
          </a:p>
          <a:p>
            <a:pPr>
              <a:lnSpc>
                <a:spcPts val="1900"/>
              </a:lnSpc>
            </a:pPr>
            <a:endParaRPr lang="en-CA" sz="1727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43600" y="5461000"/>
            <a:ext cx="6248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27">
                <a:solidFill>
                  <a:srgbClr val="363636"/>
                </a:solidFill>
                <a:latin typeface="Arial"/>
                <a:cs typeface="Arial"/>
              </a:rPr>
              <a:t>•  The GitHub URL of the completed EDA with data visualization</a:t>
            </a:r>
          </a:p>
          <a:p>
            <a:pPr>
              <a:lnSpc>
                <a:spcPts val="161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3300" y="5664200"/>
            <a:ext cx="4838700" cy="596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66763">
              <a:lnSpc>
                <a:spcPts val="1800"/>
              </a:lnSpc>
            </a:pPr>
            <a:r>
              <a:rPr lang="en-CA" sz="1727">
                <a:solidFill>
                  <a:srgbClr val="000000"/>
                </a:solidFill>
                <a:latin typeface="Calibri"/>
                <a:cs typeface="Calibri"/>
              </a:rPr>
              <a:t>Additional scatter plots were made</a:t>
            </a:r>
            <a:br>
              <a:rPr lang="en-CA" sz="1727">
                <a:solidFill>
                  <a:srgbClr val="000000"/>
                </a:solidFill>
                <a:latin typeface="Times New Roman"/>
              </a:rPr>
            </a:br>
            <a:r>
              <a:rPr lang="en-CA" sz="1727">
                <a:solidFill>
                  <a:srgbClr val="000000"/>
                </a:solidFill>
                <a:latin typeface="Calibri"/>
                <a:cs typeface="Calibri"/>
              </a:rPr>
              <a:t>comparing categories such as orbit, flight</a:t>
            </a:r>
          </a:p>
          <a:p>
            <a:pPr>
              <a:lnSpc>
                <a:spcPts val="1845"/>
              </a:lnSpc>
            </a:pPr>
            <a:endParaRPr lang="en-CA" sz="1727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04900" y="6134100"/>
            <a:ext cx="47371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727">
                <a:solidFill>
                  <a:srgbClr val="000000"/>
                </a:solidFill>
                <a:latin typeface="Calibri"/>
                <a:cs typeface="Calibri"/>
              </a:rPr>
              <a:t>number, launch site, and payload mass</a:t>
            </a:r>
          </a:p>
          <a:p>
            <a:pPr>
              <a:lnSpc>
                <a:spcPts val="1875"/>
              </a:lnSpc>
            </a:pPr>
            <a:endParaRPr lang="en-CA" sz="1727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172200" y="5664200"/>
            <a:ext cx="4914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27">
                <a:solidFill>
                  <a:srgbClr val="363636"/>
                </a:solidFill>
                <a:latin typeface="Arial"/>
                <a:cs typeface="Arial"/>
              </a:rPr>
              <a:t>notebook is here for your convenience:</a:t>
            </a:r>
          </a:p>
          <a:p>
            <a:pPr>
              <a:lnSpc>
                <a:spcPts val="1655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519936" y="6116138"/>
            <a:ext cx="6408712" cy="41036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27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https://github.com/SriChandra2520/IBM-Applied-Data-Science-Capstone-Final-Presentation/blob/main/EDA%20with%20visualization%20results%20slides.ipynb</a:t>
            </a:r>
            <a:endParaRPr lang="en-CA" sz="1427" dirty="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125200" y="6108700"/>
            <a:ext cx="952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12</a:t>
            </a:r>
          </a:p>
          <a:p>
            <a:pPr>
              <a:lnSpc>
                <a:spcPts val="184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495" spc="-10">
                <a:solidFill>
                  <a:srgbClr val="0A48CA"/>
                </a:solidFill>
                <a:latin typeface="Arial"/>
                <a:cs typeface="Arial"/>
              </a:rPr>
              <a:t>EDA with SQL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50900" y="1524000"/>
            <a:ext cx="11341100" cy="1104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By loading and utilizing SQL through a Jupyter notebook, multiple queries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involving payload mass, booster versions, dates, and landing success were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performed</a:t>
            </a:r>
          </a:p>
          <a:p>
            <a:pPr>
              <a:lnSpc>
                <a:spcPts val="265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50900" y="2717800"/>
            <a:ext cx="11341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9">
                <a:solidFill>
                  <a:srgbClr val="363636"/>
                </a:solidFill>
                <a:latin typeface="Arial"/>
                <a:cs typeface="Arial"/>
              </a:rPr>
              <a:t>• Some of the queries included: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08100" y="3225800"/>
            <a:ext cx="10883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>
                <a:solidFill>
                  <a:srgbClr val="363636"/>
                </a:solidFill>
                <a:latin typeface="Arial"/>
                <a:cs typeface="Arial"/>
              </a:rPr>
              <a:t>• Average payload mass carried by the Falcon 9 v1.1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8100" y="3683000"/>
            <a:ext cx="10883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>
                <a:solidFill>
                  <a:srgbClr val="363636"/>
                </a:solidFill>
                <a:latin typeface="Arial"/>
                <a:cs typeface="Arial"/>
              </a:rPr>
              <a:t>• First successful ground pad landing date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08100" y="4140200"/>
            <a:ext cx="10883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>
                <a:solidFill>
                  <a:srgbClr val="363636"/>
                </a:solidFill>
                <a:latin typeface="Arial"/>
                <a:cs typeface="Arial"/>
              </a:rPr>
              <a:t>• Total number of successful missions versus failed missions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08100" y="4584700"/>
            <a:ext cx="10883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>
                <a:solidFill>
                  <a:srgbClr val="363636"/>
                </a:solidFill>
                <a:latin typeface="Arial"/>
                <a:cs typeface="Arial"/>
              </a:rPr>
              <a:t>• Boosters that carried the maximum payload mass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8100" y="5041900"/>
            <a:ext cx="10883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>
                <a:solidFill>
                  <a:srgbClr val="363636"/>
                </a:solidFill>
                <a:latin typeface="Arial"/>
                <a:cs typeface="Arial"/>
              </a:rPr>
              <a:t>• Boosters that carried payloads within a range of 4000kg and 6000kg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50900" y="5499100"/>
            <a:ext cx="11341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9" dirty="0">
                <a:solidFill>
                  <a:srgbClr val="363636"/>
                </a:solidFill>
                <a:latin typeface="Arial"/>
                <a:cs typeface="Arial"/>
              </a:rPr>
              <a:t>• The GitHub URL of the completed EDA with SQL notebook is here for your</a:t>
            </a:r>
          </a:p>
          <a:p>
            <a:pPr>
              <a:lnSpc>
                <a:spcPts val="2470"/>
              </a:lnSpc>
            </a:pPr>
            <a:endParaRPr lang="en-CA" sz="2179" dirty="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79500" y="5816600"/>
            <a:ext cx="1646285" cy="6668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80"/>
              </a:lnSpc>
            </a:pPr>
            <a:r>
              <a:rPr lang="en-CA" sz="2177" dirty="0">
                <a:solidFill>
                  <a:srgbClr val="363636"/>
                </a:solidFill>
                <a:latin typeface="Arial"/>
                <a:cs typeface="Arial"/>
              </a:rPr>
              <a:t>convenience:</a:t>
            </a:r>
            <a:endParaRPr lang="en-CA" sz="2177" dirty="0">
              <a:solidFill>
                <a:srgbClr val="0462C1"/>
              </a:solidFill>
              <a:latin typeface="Calibri"/>
              <a:cs typeface="Calibri"/>
            </a:endParaRPr>
          </a:p>
          <a:p>
            <a:pPr>
              <a:lnSpc>
                <a:spcPts val="2580"/>
              </a:lnSpc>
            </a:pPr>
            <a:endParaRPr lang="en-CA" sz="2177" dirty="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25200" y="61341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1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13</a:t>
            </a:r>
          </a:p>
          <a:p>
            <a:pPr>
              <a:lnSpc>
                <a:spcPts val="151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8DA27-37CC-5C3E-90C7-116D00B33506}"/>
              </a:ext>
            </a:extLst>
          </p:cNvPr>
          <p:cNvSpPr txBox="1"/>
          <p:nvPr/>
        </p:nvSpPr>
        <p:spPr>
          <a:xfrm>
            <a:off x="959046" y="6090334"/>
            <a:ext cx="10273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https://github.com/SriChandra2520/IBM-Applied-Data-Science-Capstone-Final-Presentation/blob/main/EDA%20with%20SQL%20results%20slides.ipynb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679">
                <a:solidFill>
                  <a:srgbClr val="0A48CA"/>
                </a:solidFill>
                <a:latin typeface="Arial"/>
                <a:cs typeface="Arial"/>
              </a:rPr>
              <a:t>Build an Interactive Map with Folium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27100" y="1536700"/>
            <a:ext cx="11264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Using a Folium map: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84300" y="2032000"/>
            <a:ext cx="10807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>
                <a:solidFill>
                  <a:srgbClr val="363636"/>
                </a:solidFill>
                <a:latin typeface="Arial"/>
                <a:cs typeface="Arial"/>
              </a:rPr>
              <a:t>• Circular markers were used to identify four specific SpaceX launch sites that launch F9 rockets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84300" y="2489200"/>
            <a:ext cx="10807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>
                <a:solidFill>
                  <a:srgbClr val="363636"/>
                </a:solidFill>
                <a:latin typeface="Arial"/>
                <a:cs typeface="Arial"/>
              </a:rPr>
              <a:t>• Colored markers were used to denote launch success (green) or failure (red)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84300" y="2946400"/>
            <a:ext cx="10807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>
                <a:solidFill>
                  <a:srgbClr val="363636"/>
                </a:solidFill>
                <a:latin typeface="Arial"/>
                <a:cs typeface="Arial"/>
              </a:rPr>
              <a:t>• Marker clusters were used to neatly condense the many markers into the vicinity of each site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84300" y="3390900"/>
            <a:ext cx="108077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228600" algn="l"/>
              </a:tabLst>
            </a:pPr>
            <a:r>
              <a:rPr lang="en-CA" sz="1712" spc="-10">
                <a:solidFill>
                  <a:srgbClr val="363636"/>
                </a:solidFill>
                <a:latin typeface="Arial"/>
                <a:cs typeface="Arial"/>
              </a:rPr>
              <a:t>• Additional markers were placed on landmarks of interest (highways, railways, coastlines, and</a:t>
            </a:r>
            <a:br>
              <a:rPr lang="en-CA" sz="1802">
                <a:solidFill>
                  <a:srgbClr val="000000"/>
                </a:solidFill>
                <a:latin typeface="Times New Roman"/>
              </a:rPr>
            </a:br>
            <a:r>
              <a:rPr lang="en-CA" sz="1712" spc="-10">
                <a:solidFill>
                  <a:srgbClr val="363636"/>
                </a:solidFill>
                <a:latin typeface="Arial"/>
                <a:cs typeface="Arial"/>
              </a:rPr>
              <a:t>	cities) and lines were used to measure the distance between launch sites and said landmarks</a:t>
            </a:r>
          </a:p>
          <a:p>
            <a:pPr>
              <a:lnSpc>
                <a:spcPts val="210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7100" y="4127500"/>
            <a:ext cx="11264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Visualizing the successes and failures of each launch site via a Folium map is helpful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55700" y="4457700"/>
            <a:ext cx="11036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9">
                <a:solidFill>
                  <a:srgbClr val="363636"/>
                </a:solidFill>
                <a:latin typeface="Arial"/>
                <a:cs typeface="Arial"/>
              </a:rPr>
              <a:t>for making more informed predictions about launches from specific sites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7100" y="4953000"/>
            <a:ext cx="10380021" cy="6774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en-CA" sz="2177" dirty="0">
                <a:solidFill>
                  <a:srgbClr val="363636"/>
                </a:solidFill>
                <a:latin typeface="Arial"/>
                <a:cs typeface="Arial"/>
              </a:rPr>
              <a:t>• The GitHub URL of the completed interactive map with Folium map is here for your</a:t>
            </a:r>
            <a:br>
              <a:rPr lang="en-CA" sz="2177" dirty="0">
                <a:solidFill>
                  <a:srgbClr val="000000"/>
                </a:solidFill>
                <a:latin typeface="Times New Roman"/>
              </a:rPr>
            </a:br>
            <a:r>
              <a:rPr lang="en-CA" sz="2177" dirty="0">
                <a:solidFill>
                  <a:srgbClr val="363636"/>
                </a:solidFill>
                <a:latin typeface="Arial"/>
                <a:cs typeface="Arial"/>
              </a:rPr>
              <a:t>convenience:</a:t>
            </a:r>
            <a:endParaRPr lang="en-CA" sz="2179" dirty="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14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11EE3-10B3-7F11-0C3E-7D48F2DF61D2}"/>
              </a:ext>
            </a:extLst>
          </p:cNvPr>
          <p:cNvSpPr txBox="1"/>
          <p:nvPr/>
        </p:nvSpPr>
        <p:spPr>
          <a:xfrm>
            <a:off x="1036892" y="5573378"/>
            <a:ext cx="10270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https://github.com/SriChandra2520/IBM-Applied-Data-Science-Capstone-Final-Presentation/blob/main/interactive_map_with_Folium_results_slides.ipynb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679">
                <a:solidFill>
                  <a:srgbClr val="0A48CA"/>
                </a:solidFill>
                <a:latin typeface="Arial"/>
                <a:cs typeface="Arial"/>
              </a:rPr>
              <a:t>Build a Dashboard with Plotly Dash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50900" y="1625600"/>
            <a:ext cx="113411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Using Plotly a dashboard was created that allows the user to toggle different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launch sites and payload weights to determine their effects on launch success</a:t>
            </a:r>
          </a:p>
          <a:p>
            <a:pPr>
              <a:lnSpc>
                <a:spcPts val="260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08100" y="2489200"/>
            <a:ext cx="108839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228600" algn="l"/>
              </a:tabLst>
            </a:pPr>
            <a:r>
              <a:rPr lang="en-CA" sz="1802">
                <a:solidFill>
                  <a:srgbClr val="363636"/>
                </a:solidFill>
                <a:latin typeface="Arial"/>
                <a:cs typeface="Arial"/>
              </a:rPr>
              <a:t>• A dropdown selection bar was included to allow for selection of a specific launch site or</a:t>
            </a:r>
            <a:br>
              <a:rPr lang="en-CA" sz="1802">
                <a:solidFill>
                  <a:srgbClr val="000000"/>
                </a:solidFill>
                <a:latin typeface="Times New Roman"/>
              </a:rPr>
            </a:br>
            <a:r>
              <a:rPr lang="en-CA" sz="1802">
                <a:solidFill>
                  <a:srgbClr val="363636"/>
                </a:solidFill>
                <a:latin typeface="Arial"/>
                <a:cs typeface="Arial"/>
              </a:rPr>
              <a:t>	the 'All Sites' option</a:t>
            </a:r>
          </a:p>
          <a:p>
            <a:pPr>
              <a:lnSpc>
                <a:spcPts val="210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08100" y="3200400"/>
            <a:ext cx="108839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CA" sz="1802">
                <a:solidFill>
                  <a:srgbClr val="363636"/>
                </a:solidFill>
                <a:latin typeface="Arial"/>
                <a:cs typeface="Arial"/>
              </a:rPr>
              <a:t>• A slider was included in order to adjust the payload weight that the plots would include</a:t>
            </a:r>
            <a:br>
              <a:rPr lang="en-CA" sz="1802">
                <a:solidFill>
                  <a:srgbClr val="000000"/>
                </a:solidFill>
                <a:latin typeface="Times New Roman"/>
              </a:rPr>
            </a:br>
            <a:r>
              <a:rPr lang="en-CA" sz="1802">
                <a:solidFill>
                  <a:srgbClr val="363636"/>
                </a:solidFill>
                <a:latin typeface="Arial"/>
                <a:cs typeface="Arial"/>
              </a:rPr>
              <a:t>	data for, displaying the difference in success for various weight ranges</a:t>
            </a:r>
          </a:p>
          <a:p>
            <a:pPr>
              <a:lnSpc>
                <a:spcPts val="220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8100" y="3924300"/>
            <a:ext cx="108839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CA" sz="1802">
                <a:solidFill>
                  <a:srgbClr val="363636"/>
                </a:solidFill>
                <a:latin typeface="Arial"/>
                <a:cs typeface="Arial"/>
              </a:rPr>
              <a:t>• A pie chart was included to display different launch site success rates (or percentage of</a:t>
            </a:r>
            <a:br>
              <a:rPr lang="en-CA" sz="1802">
                <a:solidFill>
                  <a:srgbClr val="000000"/>
                </a:solidFill>
                <a:latin typeface="Times New Roman"/>
              </a:rPr>
            </a:br>
            <a:r>
              <a:rPr lang="en-CA" sz="1802">
                <a:solidFill>
                  <a:srgbClr val="363636"/>
                </a:solidFill>
                <a:latin typeface="Arial"/>
                <a:cs typeface="Arial"/>
              </a:rPr>
              <a:t>	total success per site for the 'All Sites' selection)</a:t>
            </a:r>
          </a:p>
          <a:p>
            <a:pPr>
              <a:lnSpc>
                <a:spcPts val="220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08100" y="4648200"/>
            <a:ext cx="108839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228600" algn="l"/>
                <a:tab pos="228600" algn="l"/>
              </a:tabLst>
            </a:pPr>
            <a:r>
              <a:rPr lang="en-CA" sz="1802">
                <a:solidFill>
                  <a:srgbClr val="363636"/>
                </a:solidFill>
                <a:latin typeface="Arial"/>
                <a:cs typeface="Arial"/>
              </a:rPr>
              <a:t>• A scatter plot was added to help visualize successes of different booster versions across</a:t>
            </a:r>
            <a:br>
              <a:rPr lang="en-CA" sz="1802">
                <a:solidFill>
                  <a:srgbClr val="000000"/>
                </a:solidFill>
                <a:latin typeface="Times New Roman"/>
              </a:rPr>
            </a:br>
            <a:r>
              <a:rPr lang="en-CA" sz="1802">
                <a:solidFill>
                  <a:srgbClr val="363636"/>
                </a:solidFill>
                <a:latin typeface="Arial"/>
                <a:cs typeface="Arial"/>
              </a:rPr>
              <a:t>	different payload weights, further helping to elucidate possible barriers to a successful</a:t>
            </a:r>
            <a:br>
              <a:rPr lang="en-CA" sz="1802">
                <a:solidFill>
                  <a:srgbClr val="000000"/>
                </a:solidFill>
                <a:latin typeface="Times New Roman"/>
              </a:rPr>
            </a:br>
            <a:r>
              <a:rPr lang="en-CA" sz="1802">
                <a:solidFill>
                  <a:srgbClr val="363636"/>
                </a:solidFill>
                <a:latin typeface="Arial"/>
                <a:cs typeface="Arial"/>
              </a:rPr>
              <a:t>	launch amongst a previously unexplored variable relationship</a:t>
            </a:r>
          </a:p>
          <a:p>
            <a:pPr>
              <a:lnSpc>
                <a:spcPts val="220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08100" y="5664200"/>
            <a:ext cx="8892356" cy="53860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dirty="0">
                <a:solidFill>
                  <a:srgbClr val="363636"/>
                </a:solidFill>
                <a:latin typeface="Arial"/>
                <a:cs typeface="Arial"/>
              </a:rPr>
              <a:t>• The GitHub URL of the completed </a:t>
            </a:r>
            <a:r>
              <a:rPr lang="en-CA" sz="1802" dirty="0" err="1">
                <a:solidFill>
                  <a:srgbClr val="363636"/>
                </a:solidFill>
                <a:latin typeface="Arial"/>
                <a:cs typeface="Arial"/>
              </a:rPr>
              <a:t>Plotly</a:t>
            </a:r>
            <a:r>
              <a:rPr lang="en-CA" sz="1802" dirty="0">
                <a:solidFill>
                  <a:srgbClr val="363636"/>
                </a:solidFill>
                <a:latin typeface="Arial"/>
                <a:cs typeface="Arial"/>
              </a:rPr>
              <a:t> Dash lab is here for your convenience :</a:t>
            </a:r>
          </a:p>
          <a:p>
            <a:pPr>
              <a:lnSpc>
                <a:spcPts val="2070"/>
              </a:lnSpc>
            </a:pPr>
            <a:endParaRPr lang="en-CA" sz="1802" dirty="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125200" y="6146800"/>
            <a:ext cx="952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15</a:t>
            </a:r>
          </a:p>
          <a:p>
            <a:pPr>
              <a:lnSpc>
                <a:spcPts val="144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AA13FF-2EB1-A8CB-4420-CC4959E6F9D1}"/>
              </a:ext>
            </a:extLst>
          </p:cNvPr>
          <p:cNvSpPr txBox="1"/>
          <p:nvPr/>
        </p:nvSpPr>
        <p:spPr>
          <a:xfrm>
            <a:off x="1351544" y="5911622"/>
            <a:ext cx="9532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https://github.com/SriChandra2520/IBM-Applied-Data-Science-Capstone-Final-Presentation/blob/main/SpaceX_Dashboard_App.py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24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495" spc="-10">
                <a:solidFill>
                  <a:srgbClr val="0A48CA"/>
                </a:solidFill>
                <a:latin typeface="Arial"/>
                <a:cs typeface="Arial"/>
              </a:rPr>
              <a:t>Predictive Analysis (Classification)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63700" y="1778000"/>
            <a:ext cx="105283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363636"/>
                </a:solidFill>
                <a:latin typeface="Calibri"/>
                <a:cs typeface="Calibri"/>
              </a:rPr>
              <a:t>Data was loaded regarding launch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68500" y="1955800"/>
            <a:ext cx="26416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CA" sz="1202">
                <a:solidFill>
                  <a:srgbClr val="363636"/>
                </a:solidFill>
                <a:latin typeface="Calibri"/>
                <a:cs typeface="Calibri"/>
              </a:rPr>
              <a:t>success and loaded into</a:t>
            </a:r>
          </a:p>
          <a:p>
            <a:pPr>
              <a:lnSpc>
                <a:spcPts val="1340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38300" y="2120900"/>
            <a:ext cx="2971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1202">
                <a:solidFill>
                  <a:srgbClr val="363636"/>
                </a:solidFill>
                <a:latin typeface="Calibri"/>
                <a:cs typeface="Calibri"/>
              </a:rPr>
              <a:t>a numpy array and stored as Y. The</a:t>
            </a:r>
          </a:p>
          <a:p>
            <a:pPr>
              <a:lnSpc>
                <a:spcPts val="1265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12900" y="2286000"/>
            <a:ext cx="2997200" cy="419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  <a:tabLst>
                <a:tab pos="317500" algn="l"/>
              </a:tabLst>
            </a:pPr>
            <a:r>
              <a:rPr lang="en-CA" sz="1200">
                <a:solidFill>
                  <a:srgbClr val="363636"/>
                </a:solidFill>
                <a:latin typeface="Calibri"/>
                <a:cs typeface="Calibri"/>
              </a:rPr>
              <a:t>entire data frame was standardized</a:t>
            </a:r>
            <a:br>
              <a:rPr lang="en-CA" sz="1200">
                <a:solidFill>
                  <a:srgbClr val="000000"/>
                </a:solidFill>
                <a:latin typeface="Times New Roman"/>
              </a:rPr>
            </a:br>
            <a:r>
              <a:rPr lang="en-CA" sz="1200">
                <a:solidFill>
                  <a:srgbClr val="363636"/>
                </a:solidFill>
                <a:latin typeface="Calibri"/>
                <a:cs typeface="Calibri"/>
              </a:rPr>
              <a:t>	into the z-score using the</a:t>
            </a:r>
          </a:p>
          <a:p>
            <a:pPr>
              <a:lnSpc>
                <a:spcPts val="135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74800" y="2628900"/>
            <a:ext cx="3035300" cy="419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  <a:tabLst>
                <a:tab pos="1003300" algn="l"/>
              </a:tabLst>
            </a:pPr>
            <a:r>
              <a:rPr lang="en-CA" sz="1202">
                <a:solidFill>
                  <a:srgbClr val="363636"/>
                </a:solidFill>
                <a:latin typeface="Calibri"/>
                <a:cs typeface="Calibri"/>
              </a:rPr>
              <a:t>.StandardScaler() function and saved</a:t>
            </a:r>
            <a:br>
              <a:rPr lang="en-CA" sz="1202">
                <a:solidFill>
                  <a:srgbClr val="000000"/>
                </a:solidFill>
                <a:latin typeface="Times New Roman"/>
              </a:rPr>
            </a:br>
            <a:r>
              <a:rPr lang="en-CA" sz="1202">
                <a:solidFill>
                  <a:srgbClr val="363636"/>
                </a:solidFill>
                <a:latin typeface="Calibri"/>
                <a:cs typeface="Calibri"/>
              </a:rPr>
              <a:t>	as X</a:t>
            </a:r>
          </a:p>
          <a:p>
            <a:pPr>
              <a:lnSpc>
                <a:spcPts val="1315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90700" y="4025900"/>
            <a:ext cx="2819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>
                <a:solidFill>
                  <a:srgbClr val="000000"/>
                </a:solidFill>
                <a:latin typeface="Calibri Light"/>
                <a:cs typeface="Calibri Light"/>
              </a:rPr>
              <a:t>The most accurate model was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00200" y="4216400"/>
            <a:ext cx="30099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  <a:tabLst>
                <a:tab pos="304800" algn="l"/>
              </a:tabLst>
            </a:pPr>
            <a:r>
              <a:rPr lang="en-CA" sz="1202">
                <a:solidFill>
                  <a:srgbClr val="000000"/>
                </a:solidFill>
                <a:latin typeface="Calibri Light"/>
                <a:cs typeface="Calibri Light"/>
              </a:rPr>
              <a:t>selected from the options of logistic</a:t>
            </a:r>
            <a:br>
              <a:rPr lang="en-CA" sz="1202">
                <a:solidFill>
                  <a:srgbClr val="000000"/>
                </a:solidFill>
                <a:latin typeface="Times New Roman"/>
              </a:rPr>
            </a:br>
            <a:r>
              <a:rPr lang="en-CA" sz="1202">
                <a:solidFill>
                  <a:srgbClr val="000000"/>
                </a:solidFill>
                <a:latin typeface="Calibri Light"/>
                <a:cs typeface="Calibri Light"/>
              </a:rPr>
              <a:t>	regression, support vector</a:t>
            </a:r>
          </a:p>
          <a:p>
            <a:pPr>
              <a:lnSpc>
                <a:spcPts val="1275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49400" y="4533900"/>
            <a:ext cx="3060700" cy="419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  <a:tabLst>
                <a:tab pos="876300" algn="l"/>
              </a:tabLst>
            </a:pPr>
            <a:r>
              <a:rPr lang="en-CA" sz="1200">
                <a:solidFill>
                  <a:srgbClr val="000000"/>
                </a:solidFill>
                <a:latin typeface="Calibri Light"/>
                <a:cs typeface="Calibri Light"/>
              </a:rPr>
              <a:t>machine, decision tree, and K nearest</a:t>
            </a:r>
            <a:br>
              <a:rPr lang="en-CA" sz="1200">
                <a:solidFill>
                  <a:srgbClr val="000000"/>
                </a:solidFill>
                <a:latin typeface="Times New Roman"/>
              </a:rPr>
            </a:br>
            <a:r>
              <a:rPr lang="en-CA" sz="1200">
                <a:solidFill>
                  <a:srgbClr val="000000"/>
                </a:solidFill>
                <a:latin typeface="Calibri Light"/>
                <a:cs typeface="Calibri Light"/>
              </a:rPr>
              <a:t>	neighbor</a:t>
            </a:r>
          </a:p>
          <a:p>
            <a:pPr>
              <a:lnSpc>
                <a:spcPts val="135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711700" y="2120900"/>
            <a:ext cx="29210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2">
                <a:solidFill>
                  <a:srgbClr val="000000"/>
                </a:solidFill>
                <a:latin typeface="Calibri Light"/>
                <a:cs typeface="Calibri Light"/>
              </a:rPr>
              <a:t>X and Y were split into training and</a:t>
            </a:r>
          </a:p>
          <a:p>
            <a:pPr>
              <a:lnSpc>
                <a:spcPts val="1380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130800" y="2286000"/>
            <a:ext cx="2501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CA" sz="1200">
                <a:solidFill>
                  <a:srgbClr val="000000"/>
                </a:solidFill>
                <a:latin typeface="Calibri Light"/>
                <a:cs typeface="Calibri Light"/>
              </a:rPr>
              <a:t>testing data using the</a:t>
            </a:r>
          </a:p>
          <a:p>
            <a:pPr>
              <a:lnSpc>
                <a:spcPts val="134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978400" y="2463800"/>
            <a:ext cx="26543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1202">
                <a:solidFill>
                  <a:srgbClr val="000000"/>
                </a:solidFill>
                <a:latin typeface="Calibri Light"/>
                <a:cs typeface="Calibri Light"/>
              </a:rPr>
              <a:t>.train_test_split() function</a:t>
            </a:r>
          </a:p>
          <a:p>
            <a:pPr>
              <a:lnSpc>
                <a:spcPts val="1260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724400" y="4114800"/>
            <a:ext cx="29083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>
                <a:solidFill>
                  <a:srgbClr val="363636"/>
                </a:solidFill>
                <a:latin typeface="Calibri"/>
                <a:cs typeface="Calibri"/>
              </a:rPr>
              <a:t>A confusion matrix was plotted for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787900" y="4292600"/>
            <a:ext cx="28448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133350">
              <a:lnSpc>
                <a:spcPts val="1300"/>
              </a:lnSpc>
            </a:pPr>
            <a:r>
              <a:rPr lang="en-CA" sz="1202">
                <a:solidFill>
                  <a:srgbClr val="363636"/>
                </a:solidFill>
                <a:latin typeface="Calibri"/>
                <a:cs typeface="Calibri"/>
              </a:rPr>
              <a:t>each method, displaying the</a:t>
            </a:r>
            <a:br>
              <a:rPr lang="en-CA" sz="1202">
                <a:solidFill>
                  <a:srgbClr val="000000"/>
                </a:solidFill>
                <a:latin typeface="Times New Roman"/>
              </a:rPr>
            </a:br>
            <a:r>
              <a:rPr lang="en-CA" sz="1202">
                <a:solidFill>
                  <a:srgbClr val="363636"/>
                </a:solidFill>
                <a:latin typeface="Calibri"/>
                <a:cs typeface="Calibri"/>
              </a:rPr>
              <a:t>strengths and weaknesses of the</a:t>
            </a:r>
          </a:p>
          <a:p>
            <a:pPr>
              <a:lnSpc>
                <a:spcPts val="1275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295900" y="4622800"/>
            <a:ext cx="2336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CA" sz="1202">
                <a:solidFill>
                  <a:srgbClr val="363636"/>
                </a:solidFill>
                <a:latin typeface="Calibri"/>
                <a:cs typeface="Calibri"/>
              </a:rPr>
              <a:t>specific method</a:t>
            </a:r>
          </a:p>
          <a:p>
            <a:pPr>
              <a:lnSpc>
                <a:spcPts val="1350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747000" y="1955800"/>
            <a:ext cx="4330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CA" sz="1200">
                <a:solidFill>
                  <a:srgbClr val="363636"/>
                </a:solidFill>
                <a:latin typeface="Calibri"/>
                <a:cs typeface="Calibri"/>
              </a:rPr>
              <a:t>GridSearchCV helped in determining</a:t>
            </a:r>
          </a:p>
          <a:p>
            <a:pPr>
              <a:lnSpc>
                <a:spcPts val="1305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772400" y="2120900"/>
            <a:ext cx="4305300" cy="58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190754">
              <a:lnSpc>
                <a:spcPts val="1300"/>
              </a:lnSpc>
            </a:pPr>
            <a:r>
              <a:rPr lang="en-CA" sz="1202">
                <a:solidFill>
                  <a:srgbClr val="363636"/>
                </a:solidFill>
                <a:latin typeface="Calibri"/>
                <a:cs typeface="Calibri"/>
              </a:rPr>
              <a:t>the best parameters and best</a:t>
            </a:r>
            <a:br>
              <a:rPr lang="en-CA" sz="1202">
                <a:solidFill>
                  <a:srgbClr val="000000"/>
                </a:solidFill>
                <a:latin typeface="Times New Roman"/>
              </a:rPr>
            </a:br>
            <a:r>
              <a:rPr lang="en-CA" sz="1202">
                <a:solidFill>
                  <a:srgbClr val="363636"/>
                </a:solidFill>
                <a:latin typeface="Calibri"/>
                <a:cs typeface="Calibri"/>
              </a:rPr>
              <a:t>possible R^2 accuracy score for the</a:t>
            </a:r>
            <a:br>
              <a:rPr lang="en-CA" sz="1202">
                <a:solidFill>
                  <a:srgbClr val="000000"/>
                </a:solidFill>
                <a:latin typeface="Times New Roman"/>
              </a:rPr>
            </a:br>
            <a:r>
              <a:rPr lang="en-CA" sz="1202">
                <a:solidFill>
                  <a:srgbClr val="363636"/>
                </a:solidFill>
                <a:latin typeface="Calibri Light"/>
                <a:cs typeface="Calibri Light"/>
              </a:rPr>
              <a:t>landing</a:t>
            </a:r>
            <a:r>
              <a:rPr lang="en-CA" sz="1202">
                <a:solidFill>
                  <a:srgbClr val="363636"/>
                </a:solidFill>
                <a:latin typeface="Calibri"/>
                <a:cs typeface="Calibri"/>
              </a:rPr>
              <a:t> data amongst four different</a:t>
            </a:r>
          </a:p>
          <a:p>
            <a:pPr>
              <a:lnSpc>
                <a:spcPts val="1310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013700" y="2628900"/>
            <a:ext cx="40640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CA" sz="1200">
                <a:solidFill>
                  <a:srgbClr val="363636"/>
                </a:solidFill>
                <a:latin typeface="Calibri"/>
                <a:cs typeface="Calibri"/>
              </a:rPr>
              <a:t>machine learning methods.</a:t>
            </a:r>
          </a:p>
          <a:p>
            <a:pPr>
              <a:lnSpc>
                <a:spcPts val="135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899400" y="4191000"/>
            <a:ext cx="41783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>
                <a:solidFill>
                  <a:srgbClr val="000000"/>
                </a:solidFill>
                <a:latin typeface="Calibri Light"/>
                <a:cs typeface="Calibri Light"/>
              </a:rPr>
              <a:t>A bar chart was made to display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785100" y="4381500"/>
            <a:ext cx="4292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  <a:tabLst>
                <a:tab pos="685800" algn="l"/>
              </a:tabLst>
            </a:pPr>
            <a:r>
              <a:rPr lang="en-CA" sz="1202">
                <a:solidFill>
                  <a:srgbClr val="000000"/>
                </a:solidFill>
                <a:latin typeface="Calibri Light"/>
                <a:cs typeface="Calibri Light"/>
              </a:rPr>
              <a:t>the maximum potential accuracy of</a:t>
            </a:r>
            <a:br>
              <a:rPr lang="en-CA" sz="1202">
                <a:solidFill>
                  <a:srgbClr val="000000"/>
                </a:solidFill>
                <a:latin typeface="Times New Roman"/>
              </a:rPr>
            </a:br>
            <a:r>
              <a:rPr lang="en-CA" sz="1202">
                <a:solidFill>
                  <a:srgbClr val="000000"/>
                </a:solidFill>
                <a:latin typeface="Calibri Light"/>
                <a:cs typeface="Calibri Light"/>
              </a:rPr>
              <a:t>	each method</a:t>
            </a:r>
          </a:p>
          <a:p>
            <a:pPr>
              <a:lnSpc>
                <a:spcPts val="1275"/>
              </a:lnSpc>
            </a:pPr>
            <a:endParaRPr lang="en-CA" sz="1202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35000" y="5651500"/>
            <a:ext cx="10756727" cy="64120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 dirty="0">
                <a:solidFill>
                  <a:srgbClr val="363636"/>
                </a:solidFill>
                <a:latin typeface="Arial"/>
                <a:cs typeface="Arial"/>
              </a:rPr>
              <a:t>• The GitHub URL of the completed predictive analysis lab is here for your convenience:</a:t>
            </a:r>
          </a:p>
          <a:p>
            <a:pPr>
              <a:lnSpc>
                <a:spcPts val="2470"/>
              </a:lnSpc>
            </a:pPr>
            <a:endParaRPr lang="en-CA" sz="2177" dirty="0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63600" y="5994400"/>
            <a:ext cx="10993040" cy="61555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10261600" algn="l"/>
              </a:tabLst>
            </a:pPr>
            <a:r>
              <a:rPr lang="en-CA" sz="2177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https://github.com/SriChandra2520/IBM-Applied-Data-Science-Capstone-Final-Presentation/blob/main/SpaceX_Dashboard_App.py</a:t>
            </a:r>
            <a:endParaRPr lang="en-CA" sz="2177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495" spc="-10">
                <a:solidFill>
                  <a:srgbClr val="0A48CA"/>
                </a:solidFill>
                <a:latin typeface="Arial"/>
                <a:cs typeface="Arial"/>
              </a:rPr>
              <a:t>Results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27100" y="1854200"/>
            <a:ext cx="11264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Exploratory data analysis results and screenshots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27100" y="2362200"/>
            <a:ext cx="11264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Interactive analytics demo in screenshots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27100" y="2882900"/>
            <a:ext cx="11264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Predictive analysis results and screenshots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17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9000" y="2565400"/>
            <a:ext cx="11303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>
                <a:solidFill>
                  <a:srgbClr val="FFFFFF"/>
                </a:solidFill>
                <a:latin typeface="Calibri"/>
                <a:cs typeface="Calibri"/>
              </a:rPr>
              <a:t>Section 2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679">
                <a:solidFill>
                  <a:srgbClr val="0A48CA"/>
                </a:solidFill>
                <a:latin typeface="Arial"/>
                <a:cs typeface="Arial"/>
              </a:rPr>
              <a:t>Flight Number vs. Launch Site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2000" y="2273300"/>
            <a:ext cx="11430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070">
                <a:solidFill>
                  <a:srgbClr val="363636"/>
                </a:solidFill>
                <a:latin typeface="Arial"/>
                <a:cs typeface="Arial"/>
              </a:rPr>
              <a:t>• Given that the flight numbers are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0600" y="2578100"/>
            <a:ext cx="11201400" cy="1104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en-CA" sz="2068">
                <a:solidFill>
                  <a:srgbClr val="363636"/>
                </a:solidFill>
                <a:latin typeface="Arial"/>
                <a:cs typeface="Arial"/>
              </a:rPr>
              <a:t>ordered by date (lower number =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earlier date), the success rate has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improved over time</a:t>
            </a:r>
          </a:p>
          <a:p>
            <a:pPr>
              <a:lnSpc>
                <a:spcPts val="265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62000" y="3784600"/>
            <a:ext cx="11430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• Most of the unsuccessful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0600" y="4114800"/>
            <a:ext cx="11201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070" spc="-10">
                <a:solidFill>
                  <a:srgbClr val="363636"/>
                </a:solidFill>
                <a:latin typeface="Arial"/>
                <a:cs typeface="Arial"/>
              </a:rPr>
              <a:t>landings occur at CCAFS SLC 40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62000" y="4622800"/>
            <a:ext cx="114300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• Most of the successful landings occur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at KSC LC 39A or VAFB SLC 4E</a:t>
            </a:r>
          </a:p>
          <a:p>
            <a:pPr>
              <a:lnSpc>
                <a:spcPts val="260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19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679">
                <a:solidFill>
                  <a:srgbClr val="0A48CA"/>
                </a:solidFill>
                <a:latin typeface="Arial"/>
                <a:cs typeface="Arial"/>
              </a:rPr>
              <a:t>Outline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41400" y="2159000"/>
            <a:ext cx="11150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9">
                <a:solidFill>
                  <a:srgbClr val="363636"/>
                </a:solidFill>
                <a:latin typeface="Arial"/>
                <a:cs typeface="Arial"/>
              </a:rPr>
              <a:t>• Executive Summary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1400" y="2667000"/>
            <a:ext cx="11150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Introduction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41400" y="3187700"/>
            <a:ext cx="11150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Methodology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41400" y="3695700"/>
            <a:ext cx="11150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Results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1400" y="4216400"/>
            <a:ext cx="11150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9">
                <a:solidFill>
                  <a:srgbClr val="363636"/>
                </a:solidFill>
                <a:latin typeface="Arial"/>
                <a:cs typeface="Arial"/>
              </a:rPr>
              <a:t>• Conclusion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41400" y="4724400"/>
            <a:ext cx="11150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Appendix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252200" y="6108700"/>
            <a:ext cx="939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495" spc="-10">
                <a:solidFill>
                  <a:srgbClr val="0A48CA"/>
                </a:solidFill>
                <a:latin typeface="Arial"/>
                <a:cs typeface="Arial"/>
              </a:rPr>
              <a:t>Payload Mass vs. Launch Site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95300" y="2235200"/>
            <a:ext cx="11696700" cy="162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75"/>
              </a:lnSpc>
            </a:pP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• Heavier payload masses (8000kg+)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tend to be successful landings, but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more rockets carried lighter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payloads, meaning less data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available for those heavier payloads</a:t>
            </a:r>
          </a:p>
          <a:p>
            <a:pPr>
              <a:lnSpc>
                <a:spcPts val="2375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95300" y="3924300"/>
            <a:ext cx="11696700" cy="1028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• KSC LC 39A is the most successful in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the lower payload mass range (0-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5000kg)</a:t>
            </a:r>
          </a:p>
          <a:p>
            <a:pPr>
              <a:lnSpc>
                <a:spcPts val="240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95300" y="5003800"/>
            <a:ext cx="11696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070" spc="-10">
                <a:solidFill>
                  <a:srgbClr val="363636"/>
                </a:solidFill>
                <a:latin typeface="Arial"/>
                <a:cs typeface="Arial"/>
              </a:rPr>
              <a:t>• Payload masses between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23900" y="5308600"/>
            <a:ext cx="114681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68">
                <a:solidFill>
                  <a:srgbClr val="363636"/>
                </a:solidFill>
                <a:latin typeface="Arial"/>
                <a:cs typeface="Arial"/>
              </a:rPr>
              <a:t>8000kg and 14000kg have all been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successful</a:t>
            </a:r>
          </a:p>
          <a:p>
            <a:pPr>
              <a:lnSpc>
                <a:spcPts val="240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20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495" spc="-10">
                <a:solidFill>
                  <a:srgbClr val="0A48CA"/>
                </a:solidFill>
                <a:latin typeface="Arial"/>
                <a:cs typeface="Arial"/>
              </a:rPr>
              <a:t>Success Rate vs. Orbit Type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41300" y="2552700"/>
            <a:ext cx="11950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• ES-L1, GEO, HEO, and SSO are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69900" y="2895600"/>
            <a:ext cx="11722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the most successful orbits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1300" y="3403600"/>
            <a:ext cx="11950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070" spc="-10">
                <a:solidFill>
                  <a:srgbClr val="363636"/>
                </a:solidFill>
                <a:latin typeface="Arial"/>
                <a:cs typeface="Arial"/>
              </a:rPr>
              <a:t>• VLEO is still very successful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1300" y="3886200"/>
            <a:ext cx="11950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• Launches to GTO, the ISS, or SO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have proven very risky for</a:t>
            </a:r>
          </a:p>
          <a:p>
            <a:pPr>
              <a:lnSpc>
                <a:spcPts val="270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9900" y="4584700"/>
            <a:ext cx="11722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070" spc="-10">
                <a:solidFill>
                  <a:srgbClr val="363636"/>
                </a:solidFill>
                <a:latin typeface="Arial"/>
                <a:cs typeface="Arial"/>
              </a:rPr>
              <a:t>landing (60% success rate or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69900" y="4927600"/>
            <a:ext cx="11722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lower)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21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679">
                <a:solidFill>
                  <a:srgbClr val="0A48CA"/>
                </a:solidFill>
                <a:latin typeface="Arial"/>
                <a:cs typeface="Arial"/>
              </a:rPr>
              <a:t>Flight Number vs. Orbit Type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5800" y="2070100"/>
            <a:ext cx="11506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28" spc="-10">
                <a:solidFill>
                  <a:srgbClr val="363636"/>
                </a:solidFill>
                <a:latin typeface="Arial"/>
                <a:cs typeface="Arial"/>
              </a:rPr>
              <a:t>• Launches to orbits including the ISS,</a:t>
            </a:r>
          </a:p>
          <a:p>
            <a:pPr>
              <a:lnSpc>
                <a:spcPts val="2300"/>
              </a:lnSpc>
            </a:pPr>
            <a:endParaRPr lang="en-CA" sz="2029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2374900"/>
            <a:ext cx="112776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PO, and GTO can be confidently</a:t>
            </a:r>
            <a:br>
              <a:rPr lang="en-CA" sz="2027">
                <a:solidFill>
                  <a:srgbClr val="000000"/>
                </a:solidFill>
                <a:latin typeface="Times New Roman"/>
              </a:rPr>
            </a:b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deemed 'risky landing' because of</a:t>
            </a:r>
          </a:p>
          <a:p>
            <a:pPr>
              <a:lnSpc>
                <a:spcPts val="24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" y="2984500"/>
            <a:ext cx="11277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28" spc="-10">
                <a:solidFill>
                  <a:srgbClr val="363636"/>
                </a:solidFill>
                <a:latin typeface="Arial"/>
                <a:cs typeface="Arial"/>
              </a:rPr>
              <a:t>the larger amount of attempts</a:t>
            </a:r>
          </a:p>
          <a:p>
            <a:pPr>
              <a:lnSpc>
                <a:spcPts val="2300"/>
              </a:lnSpc>
            </a:pPr>
            <a:endParaRPr lang="en-CA" sz="2029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5800" y="3479800"/>
            <a:ext cx="11506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28" spc="-10">
                <a:solidFill>
                  <a:srgbClr val="363636"/>
                </a:solidFill>
                <a:latin typeface="Arial"/>
                <a:cs typeface="Arial"/>
              </a:rPr>
              <a:t>• LEO, SSO and VLEO can confidently</a:t>
            </a:r>
          </a:p>
          <a:p>
            <a:pPr>
              <a:lnSpc>
                <a:spcPts val="2300"/>
              </a:lnSpc>
            </a:pPr>
            <a:endParaRPr lang="en-CA" sz="2029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" y="3771900"/>
            <a:ext cx="112776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be deemed 'likely to succeed' due to</a:t>
            </a:r>
            <a:br>
              <a:rPr lang="en-CA" sz="2027">
                <a:solidFill>
                  <a:srgbClr val="000000"/>
                </a:solidFill>
                <a:latin typeface="Times New Roman"/>
              </a:rPr>
            </a:b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the large number of successes</a:t>
            </a:r>
          </a:p>
          <a:p>
            <a:pPr>
              <a:lnSpc>
                <a:spcPts val="24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85800" y="4559300"/>
            <a:ext cx="11506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• ES-L1, HEO, MEO, SO, and GEO</a:t>
            </a:r>
          </a:p>
          <a:p>
            <a:pPr>
              <a:lnSpc>
                <a:spcPts val="23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4400" y="4864100"/>
            <a:ext cx="11277600" cy="1016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have minimal launch/land attempts.</a:t>
            </a:r>
            <a:br>
              <a:rPr lang="en-CA" sz="2027">
                <a:solidFill>
                  <a:srgbClr val="000000"/>
                </a:solidFill>
                <a:latin typeface="Times New Roman"/>
              </a:rPr>
            </a:b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Their success rates may not be as</a:t>
            </a:r>
            <a:br>
              <a:rPr lang="en-CA" sz="2027">
                <a:solidFill>
                  <a:srgbClr val="000000"/>
                </a:solidFill>
                <a:latin typeface="Times New Roman"/>
              </a:rPr>
            </a:b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accurate as other orbits</a:t>
            </a:r>
          </a:p>
          <a:p>
            <a:pPr>
              <a:lnSpc>
                <a:spcPts val="24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22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495" spc="-10">
                <a:solidFill>
                  <a:srgbClr val="0A48CA"/>
                </a:solidFill>
                <a:latin typeface="Arial"/>
                <a:cs typeface="Arial"/>
              </a:rPr>
              <a:t>Payload Mass vs. Orbit Type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3100" y="2184400"/>
            <a:ext cx="11518900" cy="1447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50"/>
              </a:lnSpc>
            </a:pPr>
            <a:r>
              <a:rPr lang="en-CA" sz="1712" spc="-10">
                <a:solidFill>
                  <a:srgbClr val="363636"/>
                </a:solidFill>
                <a:latin typeface="Arial"/>
                <a:cs typeface="Arial"/>
              </a:rPr>
              <a:t>• This chart is telling of approximately how far each</a:t>
            </a:r>
            <a:br>
              <a:rPr lang="en-CA" sz="1802">
                <a:solidFill>
                  <a:srgbClr val="000000"/>
                </a:solidFill>
                <a:latin typeface="Times New Roman"/>
              </a:rPr>
            </a:br>
            <a:r>
              <a:rPr lang="en-CA" sz="1712" spc="-10">
                <a:solidFill>
                  <a:srgbClr val="363636"/>
                </a:solidFill>
                <a:latin typeface="Arial"/>
                <a:cs typeface="Arial"/>
              </a:rPr>
              <a:t>orbit is from Earth's surface. For instance, VLEO</a:t>
            </a:r>
            <a:br>
              <a:rPr lang="en-CA" sz="1802">
                <a:solidFill>
                  <a:srgbClr val="000000"/>
                </a:solidFill>
                <a:latin typeface="Times New Roman"/>
              </a:rPr>
            </a:br>
            <a:r>
              <a:rPr lang="en-CA" sz="1712" spc="-10">
                <a:solidFill>
                  <a:srgbClr val="363636"/>
                </a:solidFill>
                <a:latin typeface="Arial"/>
                <a:cs typeface="Arial"/>
              </a:rPr>
              <a:t>(very low Earth orbit) is only about 450km out, so</a:t>
            </a:r>
            <a:br>
              <a:rPr lang="en-CA" sz="1802">
                <a:solidFill>
                  <a:srgbClr val="000000"/>
                </a:solidFill>
                <a:latin typeface="Times New Roman"/>
              </a:rPr>
            </a:br>
            <a:r>
              <a:rPr lang="en-CA" sz="1712" spc="-10">
                <a:solidFill>
                  <a:srgbClr val="363636"/>
                </a:solidFill>
                <a:latin typeface="Arial"/>
                <a:cs typeface="Arial"/>
              </a:rPr>
              <a:t>it's easier to move more massive payloads the</a:t>
            </a:r>
            <a:br>
              <a:rPr lang="en-CA" sz="1802">
                <a:solidFill>
                  <a:srgbClr val="000000"/>
                </a:solidFill>
                <a:latin typeface="Times New Roman"/>
              </a:rPr>
            </a:br>
            <a:r>
              <a:rPr lang="en-CA" sz="1712" spc="-10">
                <a:solidFill>
                  <a:srgbClr val="363636"/>
                </a:solidFill>
                <a:latin typeface="Arial"/>
                <a:cs typeface="Arial"/>
              </a:rPr>
              <a:t>shorter distance</a:t>
            </a:r>
          </a:p>
          <a:p>
            <a:pPr>
              <a:lnSpc>
                <a:spcPts val="215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73100" y="3721100"/>
            <a:ext cx="115189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712" spc="-10">
                <a:solidFill>
                  <a:srgbClr val="363636"/>
                </a:solidFill>
                <a:latin typeface="Arial"/>
                <a:cs typeface="Arial"/>
              </a:rPr>
              <a:t>• Meanwhile, GEO is about 36,000km out, so a</a:t>
            </a:r>
            <a:br>
              <a:rPr lang="en-CA" sz="1802">
                <a:solidFill>
                  <a:srgbClr val="000000"/>
                </a:solidFill>
                <a:latin typeface="Times New Roman"/>
              </a:rPr>
            </a:br>
            <a:r>
              <a:rPr lang="en-CA" sz="1712" spc="-10">
                <a:solidFill>
                  <a:srgbClr val="363636"/>
                </a:solidFill>
                <a:latin typeface="Arial"/>
                <a:cs typeface="Arial"/>
              </a:rPr>
              <a:t>lighter payload is used</a:t>
            </a:r>
          </a:p>
          <a:p>
            <a:pPr>
              <a:lnSpc>
                <a:spcPts val="220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73100" y="4457700"/>
            <a:ext cx="11518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>
                <a:solidFill>
                  <a:srgbClr val="363636"/>
                </a:solidFill>
                <a:latin typeface="Arial"/>
                <a:cs typeface="Arial"/>
              </a:rPr>
              <a:t>• If there is a very massive payload going to be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01700" y="4724400"/>
            <a:ext cx="112903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712" spc="-10">
                <a:solidFill>
                  <a:srgbClr val="363636"/>
                </a:solidFill>
                <a:latin typeface="Arial"/>
                <a:cs typeface="Arial"/>
              </a:rPr>
              <a:t>shipped very far out (or a payload mass outside</a:t>
            </a:r>
            <a:br>
              <a:rPr lang="en-CA" sz="1802">
                <a:solidFill>
                  <a:srgbClr val="000000"/>
                </a:solidFill>
                <a:latin typeface="Times New Roman"/>
              </a:rPr>
            </a:br>
            <a:r>
              <a:rPr lang="en-CA" sz="1712" spc="-10">
                <a:solidFill>
                  <a:srgbClr val="363636"/>
                </a:solidFill>
                <a:latin typeface="Arial"/>
                <a:cs typeface="Arial"/>
              </a:rPr>
              <a:t>of SpaceX's usual mass for that orbit), the chance</a:t>
            </a:r>
            <a:br>
              <a:rPr lang="en-CA" sz="1802">
                <a:solidFill>
                  <a:srgbClr val="000000"/>
                </a:solidFill>
                <a:latin typeface="Times New Roman"/>
              </a:rPr>
            </a:br>
            <a:r>
              <a:rPr lang="en-CA" sz="1712" spc="-10">
                <a:solidFill>
                  <a:srgbClr val="363636"/>
                </a:solidFill>
                <a:latin typeface="Arial"/>
                <a:cs typeface="Arial"/>
              </a:rPr>
              <a:t>of failure may increase</a:t>
            </a:r>
          </a:p>
          <a:p>
            <a:pPr>
              <a:lnSpc>
                <a:spcPts val="220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23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495" spc="-10">
                <a:solidFill>
                  <a:srgbClr val="0A48CA"/>
                </a:solidFill>
                <a:latin typeface="Arial"/>
                <a:cs typeface="Arial"/>
              </a:rPr>
              <a:t>Landing Success Yearly Trend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50900" y="2120900"/>
            <a:ext cx="11341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9">
                <a:solidFill>
                  <a:srgbClr val="363636"/>
                </a:solidFill>
                <a:latin typeface="Arial"/>
                <a:cs typeface="Arial"/>
              </a:rPr>
              <a:t>• From 2010 to 2020, the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79500" y="2438400"/>
            <a:ext cx="11112500" cy="1104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success rate of rocket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launches/landings has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(basically) only gone up</a:t>
            </a:r>
          </a:p>
          <a:p>
            <a:pPr>
              <a:lnSpc>
                <a:spcPts val="260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50900" y="3632200"/>
            <a:ext cx="11341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There was a small dip in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3975100"/>
            <a:ext cx="11112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9">
                <a:solidFill>
                  <a:srgbClr val="363636"/>
                </a:solidFill>
                <a:latin typeface="Arial"/>
                <a:cs typeface="Arial"/>
              </a:rPr>
              <a:t>success in 2018, but this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79500" y="4279900"/>
            <a:ext cx="11112500" cy="1447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5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does not detract from the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overall success rate since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there is still a net positive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between 2017 and 2019</a:t>
            </a:r>
          </a:p>
          <a:p>
            <a:pPr>
              <a:lnSpc>
                <a:spcPts val="2665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24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495" spc="-10">
                <a:solidFill>
                  <a:srgbClr val="0A48CA"/>
                </a:solidFill>
                <a:latin typeface="Arial"/>
                <a:cs typeface="Arial"/>
              </a:rPr>
              <a:t>All Launch Site Names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25500" y="2540000"/>
            <a:ext cx="113665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• The query returned all unique launch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site names</a:t>
            </a:r>
          </a:p>
          <a:p>
            <a:pPr>
              <a:lnSpc>
                <a:spcPts val="270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25500" y="3416300"/>
            <a:ext cx="11366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• The NOT LIKE '%None%' was added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4100" y="3746500"/>
            <a:ext cx="11137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070" spc="-10">
                <a:solidFill>
                  <a:srgbClr val="363636"/>
                </a:solidFill>
                <a:latin typeface="Arial"/>
                <a:cs typeface="Arial"/>
              </a:rPr>
              <a:t>in order to eliminate a 'None' that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54100" y="4076700"/>
            <a:ext cx="11137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would appear when querying for the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54100" y="4419600"/>
            <a:ext cx="11137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070" spc="-10">
                <a:solidFill>
                  <a:srgbClr val="363636"/>
                </a:solidFill>
                <a:latin typeface="Arial"/>
                <a:cs typeface="Arial"/>
              </a:rPr>
              <a:t>launch sites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25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495" spc="-10">
                <a:solidFill>
                  <a:srgbClr val="0A48CA"/>
                </a:solidFill>
                <a:latin typeface="Arial"/>
                <a:cs typeface="Arial"/>
              </a:rPr>
              <a:t>Launch Site Names Begin with 'CCA'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2616200"/>
            <a:ext cx="11201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068">
                <a:solidFill>
                  <a:srgbClr val="363636"/>
                </a:solidFill>
                <a:latin typeface="Arial"/>
                <a:cs typeface="Arial"/>
              </a:rPr>
              <a:t>• The query returns the first 5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19200" y="2921000"/>
            <a:ext cx="109728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records containing a launch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site that begins with CCA</a:t>
            </a:r>
          </a:p>
          <a:p>
            <a:pPr>
              <a:lnSpc>
                <a:spcPts val="270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3771900"/>
            <a:ext cx="11201400" cy="143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30"/>
              </a:lnSpc>
            </a:pP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• This includes the launch sites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CCAFS LC-40 as well as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CCAFS SLC-40 (not pictured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in the first 5 entries)</a:t>
            </a:r>
          </a:p>
          <a:p>
            <a:pPr>
              <a:lnSpc>
                <a:spcPts val="263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26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495" spc="-10">
                <a:solidFill>
                  <a:srgbClr val="0A48CA"/>
                </a:solidFill>
                <a:latin typeface="Arial"/>
                <a:cs typeface="Arial"/>
              </a:rPr>
              <a:t>Total Payload Mass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31800" y="1854200"/>
            <a:ext cx="11760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The query adds all payload masses carried by boosters launched by NASA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1800" y="2362200"/>
            <a:ext cx="11760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The customer was limited to only NASA and a sum of all values was used to obtain this result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27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679">
                <a:solidFill>
                  <a:srgbClr val="0A48CA"/>
                </a:solidFill>
                <a:latin typeface="Arial"/>
                <a:cs typeface="Arial"/>
              </a:rPr>
              <a:t>Average Payload Mass by F9 v1.1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50900" y="1384300"/>
            <a:ext cx="11341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070" spc="-10">
                <a:solidFill>
                  <a:srgbClr val="363636"/>
                </a:solidFill>
                <a:latin typeface="Arial"/>
                <a:cs typeface="Arial"/>
              </a:rPr>
              <a:t>• The query returns to average payload mass carried by the F9 v1.1 booster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50900" y="1854200"/>
            <a:ext cx="11341100" cy="787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068">
                <a:solidFill>
                  <a:srgbClr val="363636"/>
                </a:solidFill>
                <a:latin typeface="Arial"/>
                <a:cs typeface="Arial"/>
              </a:rPr>
              <a:t>• This was obtained by limiting the booster version to F9 v1.1 and averaging those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payload mass values</a:t>
            </a:r>
          </a:p>
          <a:p>
            <a:pPr>
              <a:lnSpc>
                <a:spcPts val="280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50900" y="2717800"/>
            <a:ext cx="113411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068">
                <a:solidFill>
                  <a:srgbClr val="363636"/>
                </a:solidFill>
                <a:latin typeface="Arial"/>
                <a:cs typeface="Arial"/>
              </a:rPr>
              <a:t>• This data will be pertinent should the F9 v1.1 booster be used for more massive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>
                <a:solidFill>
                  <a:srgbClr val="363636"/>
                </a:solidFill>
                <a:latin typeface="Arial"/>
                <a:cs typeface="Arial"/>
              </a:rPr>
              <a:t>payloads in the future, since the average 2928.4kg is relatively light</a:t>
            </a:r>
          </a:p>
          <a:p>
            <a:pPr>
              <a:lnSpc>
                <a:spcPts val="270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28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679">
                <a:solidFill>
                  <a:srgbClr val="0A48CA"/>
                </a:solidFill>
                <a:latin typeface="Arial"/>
                <a:cs typeface="Arial"/>
              </a:rPr>
              <a:t>First Successful Ground Landing Date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55600" y="2120900"/>
            <a:ext cx="11836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068">
                <a:solidFill>
                  <a:srgbClr val="363636"/>
                </a:solidFill>
                <a:latin typeface="Arial"/>
                <a:cs typeface="Arial"/>
              </a:rPr>
              <a:t>• The query was used to find the first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84200" y="2425700"/>
            <a:ext cx="116078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date during which a ground landing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was successful</a:t>
            </a:r>
          </a:p>
          <a:p>
            <a:pPr>
              <a:lnSpc>
                <a:spcPts val="270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5600" y="3302000"/>
            <a:ext cx="11836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068">
                <a:solidFill>
                  <a:srgbClr val="363636"/>
                </a:solidFill>
                <a:latin typeface="Arial"/>
                <a:cs typeface="Arial"/>
              </a:rPr>
              <a:t>• Due to the dates not being in a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4200" y="3619500"/>
            <a:ext cx="11607800" cy="177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'year-first' format, the dates were all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queried then ordered by year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manually. The first listed date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>
                <a:solidFill>
                  <a:srgbClr val="363636"/>
                </a:solidFill>
                <a:latin typeface="Arial"/>
                <a:cs typeface="Arial"/>
              </a:rPr>
              <a:t>'December 22, 2015', is the first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successful ground pad landing date</a:t>
            </a:r>
          </a:p>
          <a:p>
            <a:pPr>
              <a:lnSpc>
                <a:spcPts val="265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29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495" spc="-10">
                <a:solidFill>
                  <a:srgbClr val="0A48CA"/>
                </a:solidFill>
                <a:latin typeface="Arial"/>
                <a:cs typeface="Arial"/>
              </a:rPr>
              <a:t>Executive Summary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41400" y="1524000"/>
            <a:ext cx="111506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55"/>
              </a:lnSpc>
            </a:pPr>
            <a:r>
              <a:rPr lang="en-CA" sz="1727">
                <a:solidFill>
                  <a:srgbClr val="363636"/>
                </a:solidFill>
                <a:latin typeface="Arial"/>
                <a:cs typeface="Arial"/>
              </a:rPr>
              <a:t>• Summary of methodologies</a:t>
            </a:r>
          </a:p>
          <a:p>
            <a:pPr>
              <a:lnSpc>
                <a:spcPts val="1955"/>
              </a:lnSpc>
            </a:pPr>
            <a:endParaRPr lang="en-CA" sz="172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98600" y="1917700"/>
            <a:ext cx="10693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27">
                <a:solidFill>
                  <a:srgbClr val="363636"/>
                </a:solidFill>
                <a:latin typeface="Arial"/>
                <a:cs typeface="Arial"/>
              </a:rPr>
              <a:t>•  API Calls</a:t>
            </a:r>
          </a:p>
          <a:p>
            <a:pPr>
              <a:lnSpc>
                <a:spcPts val="161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98600" y="2260600"/>
            <a:ext cx="10693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27">
                <a:solidFill>
                  <a:srgbClr val="363636"/>
                </a:solidFill>
                <a:latin typeface="Arial"/>
                <a:cs typeface="Arial"/>
              </a:rPr>
              <a:t>•  Web-Scraping</a:t>
            </a:r>
          </a:p>
          <a:p>
            <a:pPr>
              <a:lnSpc>
                <a:spcPts val="161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98600" y="2616200"/>
            <a:ext cx="10693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27">
                <a:solidFill>
                  <a:srgbClr val="363636"/>
                </a:solidFill>
                <a:latin typeface="Arial"/>
                <a:cs typeface="Arial"/>
              </a:rPr>
              <a:t>•  Data Wrangling</a:t>
            </a:r>
          </a:p>
          <a:p>
            <a:pPr>
              <a:lnSpc>
                <a:spcPts val="161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98600" y="2971800"/>
            <a:ext cx="10693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27">
                <a:solidFill>
                  <a:srgbClr val="363636"/>
                </a:solidFill>
                <a:latin typeface="Arial"/>
                <a:cs typeface="Arial"/>
              </a:rPr>
              <a:t>•  Exploratory Data Analysis with Data Visualization</a:t>
            </a:r>
          </a:p>
          <a:p>
            <a:pPr>
              <a:lnSpc>
                <a:spcPts val="161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98600" y="3314700"/>
            <a:ext cx="10693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27">
                <a:solidFill>
                  <a:srgbClr val="363636"/>
                </a:solidFill>
                <a:latin typeface="Arial"/>
                <a:cs typeface="Arial"/>
              </a:rPr>
              <a:t>•  Exploratory Data Analysis with SQL</a:t>
            </a:r>
          </a:p>
          <a:p>
            <a:pPr>
              <a:lnSpc>
                <a:spcPts val="161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98600" y="3670300"/>
            <a:ext cx="10693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27">
                <a:solidFill>
                  <a:srgbClr val="363636"/>
                </a:solidFill>
                <a:latin typeface="Arial"/>
                <a:cs typeface="Arial"/>
              </a:rPr>
              <a:t>•  Interactive Map Construction via Folium</a:t>
            </a:r>
          </a:p>
          <a:p>
            <a:pPr>
              <a:lnSpc>
                <a:spcPts val="161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98600" y="4013200"/>
            <a:ext cx="10693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27">
                <a:solidFill>
                  <a:srgbClr val="363636"/>
                </a:solidFill>
                <a:latin typeface="Arial"/>
                <a:cs typeface="Arial"/>
              </a:rPr>
              <a:t>•  Interactive Dashboard Construction via Plotly</a:t>
            </a:r>
          </a:p>
          <a:p>
            <a:pPr>
              <a:lnSpc>
                <a:spcPts val="161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98600" y="4356100"/>
            <a:ext cx="10693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27">
                <a:solidFill>
                  <a:srgbClr val="363636"/>
                </a:solidFill>
                <a:latin typeface="Arial"/>
                <a:cs typeface="Arial"/>
              </a:rPr>
              <a:t>•  Machine Learning Algorithm Training</a:t>
            </a:r>
          </a:p>
          <a:p>
            <a:pPr>
              <a:lnSpc>
                <a:spcPts val="161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41400" y="5054600"/>
            <a:ext cx="111506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55"/>
              </a:lnSpc>
            </a:pPr>
            <a:r>
              <a:rPr lang="en-CA" sz="1727">
                <a:solidFill>
                  <a:srgbClr val="363636"/>
                </a:solidFill>
                <a:latin typeface="Arial"/>
                <a:cs typeface="Arial"/>
              </a:rPr>
              <a:t>• Summary of all results</a:t>
            </a:r>
          </a:p>
          <a:p>
            <a:pPr>
              <a:lnSpc>
                <a:spcPts val="1955"/>
              </a:lnSpc>
            </a:pPr>
            <a:endParaRPr lang="en-CA" sz="1727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98600" y="5448300"/>
            <a:ext cx="10693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27">
                <a:solidFill>
                  <a:srgbClr val="363636"/>
                </a:solidFill>
                <a:latin typeface="Arial"/>
                <a:cs typeface="Arial"/>
              </a:rPr>
              <a:t>•  Data Visualization/SQL Outcomes</a:t>
            </a:r>
          </a:p>
          <a:p>
            <a:pPr>
              <a:lnSpc>
                <a:spcPts val="161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98600" y="5791200"/>
            <a:ext cx="10693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25">
                <a:solidFill>
                  <a:srgbClr val="363636"/>
                </a:solidFill>
                <a:latin typeface="Arial"/>
                <a:cs typeface="Arial"/>
              </a:rPr>
              <a:t>•  Map and Dashboard Outcomes</a:t>
            </a:r>
          </a:p>
          <a:p>
            <a:pPr>
              <a:lnSpc>
                <a:spcPts val="1610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98600" y="6134100"/>
            <a:ext cx="2654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427">
                <a:solidFill>
                  <a:srgbClr val="363636"/>
                </a:solidFill>
                <a:latin typeface="Arial"/>
                <a:cs typeface="Arial"/>
              </a:rPr>
              <a:t>•  Machine Learning Outcomes</a:t>
            </a:r>
          </a:p>
          <a:p>
            <a:pPr>
              <a:lnSpc>
                <a:spcPts val="1840"/>
              </a:lnSpc>
            </a:pPr>
            <a:endParaRPr lang="en-CA" sz="1427">
              <a:solidFill>
                <a:srgbClr val="363636"/>
              </a:solidFill>
              <a:latin typeface="Arial"/>
              <a:cs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252200" y="6096000"/>
            <a:ext cx="406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1840"/>
              </a:lnSpc>
            </a:pPr>
            <a:endParaRPr lang="en-CA" sz="1577">
              <a:solidFill>
                <a:srgbClr val="1C7CDB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850900" y="571500"/>
            <a:ext cx="113411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lang="en-CA" sz="2477">
                <a:solidFill>
                  <a:srgbClr val="0A48CA"/>
                </a:solidFill>
                <a:latin typeface="Arial"/>
                <a:cs typeface="Arial"/>
              </a:rPr>
              <a:t>Successful Drone Ship Landing with Payload between 4000kg and 6000kg</a:t>
            </a:r>
          </a:p>
          <a:p>
            <a:pPr>
              <a:lnSpc>
                <a:spcPts val="2815"/>
              </a:lnSpc>
            </a:pPr>
            <a:endParaRPr lang="en-CA" sz="2477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50900" y="1231900"/>
            <a:ext cx="11341100" cy="1104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The query gathered the booster versions that were able to land safely via drone ship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while carrying a payload mass between 4000kg and 6000kg by limiting the date to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Successful drone ship landings and payload masses to 4000kg-6000kg</a:t>
            </a:r>
          </a:p>
          <a:p>
            <a:pPr>
              <a:lnSpc>
                <a:spcPts val="265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50900" y="2413000"/>
            <a:ext cx="113411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This information can be a useful predictor of success should SpaceX decide to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launch another payload between 4000kg and 6000kg</a:t>
            </a:r>
          </a:p>
          <a:p>
            <a:pPr>
              <a:lnSpc>
                <a:spcPts val="270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30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850900" y="508000"/>
            <a:ext cx="113411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05"/>
              </a:lnSpc>
            </a:pPr>
            <a:r>
              <a:rPr lang="en-CA" sz="3079">
                <a:solidFill>
                  <a:srgbClr val="0A48CA"/>
                </a:solidFill>
                <a:latin typeface="Arial"/>
                <a:cs typeface="Arial"/>
              </a:rPr>
              <a:t>Total Number of Successful and Failure Mission Outcomes</a:t>
            </a:r>
          </a:p>
          <a:p>
            <a:pPr>
              <a:lnSpc>
                <a:spcPts val="3505"/>
              </a:lnSpc>
            </a:pPr>
            <a:endParaRPr lang="en-CA" sz="30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50900" y="1346200"/>
            <a:ext cx="11341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The query is two separate queries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08100" y="1854200"/>
            <a:ext cx="10883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>
                <a:solidFill>
                  <a:srgbClr val="363636"/>
                </a:solidFill>
                <a:latin typeface="Arial"/>
                <a:cs typeface="Arial"/>
              </a:rPr>
              <a:t>• The first query totals all successful mission outcomes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08100" y="2311400"/>
            <a:ext cx="10883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>
                <a:solidFill>
                  <a:srgbClr val="363636"/>
                </a:solidFill>
                <a:latin typeface="Arial"/>
                <a:cs typeface="Arial"/>
              </a:rPr>
              <a:t>• The second query outputs all failed mission outcomes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8100" y="2755900"/>
            <a:ext cx="10883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>
                <a:solidFill>
                  <a:srgbClr val="363636"/>
                </a:solidFill>
                <a:latin typeface="Arial"/>
                <a:cs typeface="Arial"/>
              </a:rPr>
              <a:t>• The 'UNION' line combines both queries into one data frame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50900" y="3225800"/>
            <a:ext cx="11341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SpaceX has over a 99% mission success rate if the rocket gets off the ground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31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495" spc="-10">
                <a:solidFill>
                  <a:srgbClr val="0A48CA"/>
                </a:solidFill>
                <a:latin typeface="Arial"/>
                <a:cs typeface="Arial"/>
              </a:rPr>
              <a:t>Boosters Carried Maximum Payload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36600" y="2019300"/>
            <a:ext cx="11455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The query outputs all booster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349500"/>
            <a:ext cx="11226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9">
                <a:solidFill>
                  <a:srgbClr val="363636"/>
                </a:solidFill>
                <a:latin typeface="Arial"/>
                <a:cs typeface="Arial"/>
              </a:rPr>
              <a:t>versions that have carried the max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2667000"/>
            <a:ext cx="11226800" cy="1104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payload weight by filtering the data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by maximum payload weight then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listing all distinct booster versions</a:t>
            </a:r>
          </a:p>
          <a:p>
            <a:pPr>
              <a:lnSpc>
                <a:spcPts val="265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36600" y="3873500"/>
            <a:ext cx="11455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This data will be useful should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5200" y="4203700"/>
            <a:ext cx="11226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9">
                <a:solidFill>
                  <a:srgbClr val="363636"/>
                </a:solidFill>
                <a:latin typeface="Arial"/>
                <a:cs typeface="Arial"/>
              </a:rPr>
              <a:t>SpaceX decide to launch very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65200" y="4546600"/>
            <a:ext cx="11226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massive payloads in the future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32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679">
                <a:solidFill>
                  <a:srgbClr val="0A48CA"/>
                </a:solidFill>
                <a:latin typeface="Arial"/>
                <a:cs typeface="Arial"/>
              </a:rPr>
              <a:t>2015 Launch Records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50900" y="1651000"/>
            <a:ext cx="11341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9">
                <a:solidFill>
                  <a:srgbClr val="363636"/>
                </a:solidFill>
                <a:latin typeface="Arial"/>
                <a:cs typeface="Arial"/>
              </a:rPr>
              <a:t>• The query outputs records for failed drone ship landings that occurred during 2015.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79500" y="1981200"/>
            <a:ext cx="11112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The months are listed instead of the date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50900" y="2489200"/>
            <a:ext cx="11341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It should be noted that both failures occurred while at the CCAFS LC-40 launch site,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2832100"/>
            <a:ext cx="11112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9">
                <a:solidFill>
                  <a:srgbClr val="363636"/>
                </a:solidFill>
                <a:latin typeface="Arial"/>
                <a:cs typeface="Arial"/>
              </a:rPr>
              <a:t>which may be pertinent info in the future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33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850900" y="546100"/>
            <a:ext cx="11341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60"/>
              </a:lnSpc>
            </a:pPr>
            <a:r>
              <a:rPr lang="en-CA" sz="2779">
                <a:solidFill>
                  <a:srgbClr val="0A48CA"/>
                </a:solidFill>
                <a:latin typeface="Arial"/>
                <a:cs typeface="Arial"/>
              </a:rPr>
              <a:t>Rank Landing Outcomes Between 2010-06-04 and 2017-03-20</a:t>
            </a:r>
          </a:p>
          <a:p>
            <a:pPr>
              <a:lnSpc>
                <a:spcPts val="3160"/>
              </a:lnSpc>
            </a:pPr>
            <a:endParaRPr lang="en-CA" sz="27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50900" y="1485900"/>
            <a:ext cx="11341100" cy="1104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The query outputs the number and type of successful landings between the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dates of 06/04/2010 and 03/20/2017 and ranks them by total value by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ordering by count of each distinct type of landing outcome</a:t>
            </a:r>
          </a:p>
          <a:p>
            <a:pPr>
              <a:lnSpc>
                <a:spcPts val="260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50900" y="2667000"/>
            <a:ext cx="113411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Between the aforementioned dates, there was not much difference between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drone ship and ground pad landings.</a:t>
            </a:r>
          </a:p>
          <a:p>
            <a:pPr>
              <a:lnSpc>
                <a:spcPts val="260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34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9000" y="2565400"/>
            <a:ext cx="11303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>
                <a:solidFill>
                  <a:srgbClr val="FFFFFF"/>
                </a:solidFill>
                <a:latin typeface="Calibri"/>
                <a:cs typeface="Calibri"/>
              </a:rPr>
              <a:t>Section 3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495" spc="-10">
                <a:solidFill>
                  <a:srgbClr val="0A48CA"/>
                </a:solidFill>
                <a:latin typeface="Arial"/>
                <a:cs typeface="Arial"/>
              </a:rPr>
              <a:t>SpaceX Launch Sites on the Global Map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50900" y="1498600"/>
            <a:ext cx="11341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SpaceX's launch sites can be seen on this global map as orange dots. There are 3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79500" y="1828800"/>
            <a:ext cx="11112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sites in Florida (USA) and one site in California (USA). All launch sites are on coastlines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36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495" spc="-10">
                <a:solidFill>
                  <a:srgbClr val="0A48CA"/>
                </a:solidFill>
                <a:latin typeface="Arial"/>
                <a:cs typeface="Arial"/>
              </a:rPr>
              <a:t>Launch Site Map and Success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22300" y="2120900"/>
            <a:ext cx="11569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• The California-based VAFB SLC-4E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50900" y="2438400"/>
            <a:ext cx="11341100" cy="143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30"/>
              </a:lnSpc>
            </a:pP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is pictured with markers denoting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the SpaceX successes (green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markers) and failures (red markers)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that took place</a:t>
            </a:r>
          </a:p>
          <a:p>
            <a:pPr>
              <a:lnSpc>
                <a:spcPts val="263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2300" y="3949700"/>
            <a:ext cx="11569700" cy="1447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5"/>
              </a:lnSpc>
            </a:pP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• The markers begin collapsed onto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one marker that can be clicked on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and exploded into the various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068" spc="-10">
                <a:solidFill>
                  <a:srgbClr val="363636"/>
                </a:solidFill>
                <a:latin typeface="Arial"/>
                <a:cs typeface="Arial"/>
              </a:rPr>
              <a:t>markers shown</a:t>
            </a:r>
          </a:p>
          <a:p>
            <a:pPr>
              <a:lnSpc>
                <a:spcPts val="2665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37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679">
                <a:solidFill>
                  <a:srgbClr val="0A48CA"/>
                </a:solidFill>
                <a:latin typeface="Arial"/>
                <a:cs typeface="Arial"/>
              </a:rPr>
              <a:t>Launch Site Distance to Civilization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89000" y="1447800"/>
            <a:ext cx="11303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27">
                <a:solidFill>
                  <a:srgbClr val="363636"/>
                </a:solidFill>
                <a:latin typeface="Arial"/>
                <a:cs typeface="Arial"/>
              </a:rPr>
              <a:t>•  From the launch site, the closest city limit, Lompoc, CA (marked at the bottom left), is 11.61km away</a:t>
            </a:r>
          </a:p>
          <a:p>
            <a:pPr>
              <a:lnSpc>
                <a:spcPts val="161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9000" y="1841500"/>
            <a:ext cx="11303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  <a:tabLst>
                <a:tab pos="292100" algn="l"/>
              </a:tabLst>
            </a:pPr>
            <a:r>
              <a:rPr lang="en-CA" sz="1427">
                <a:solidFill>
                  <a:srgbClr val="363636"/>
                </a:solidFill>
                <a:latin typeface="Arial"/>
                <a:cs typeface="Arial"/>
              </a:rPr>
              <a:t>•	The closest highway, the convergence of CA-1 and CA-246 (marked at the top right) is 14.01km away</a:t>
            </a:r>
          </a:p>
          <a:p>
            <a:pPr>
              <a:lnSpc>
                <a:spcPts val="161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89000" y="2235200"/>
            <a:ext cx="11303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27">
                <a:solidFill>
                  <a:srgbClr val="363636"/>
                </a:solidFill>
                <a:latin typeface="Arial"/>
                <a:cs typeface="Arial"/>
              </a:rPr>
              <a:t>•  Civilization is far sufficiently far away from launch sites should a launch go wrong</a:t>
            </a:r>
          </a:p>
          <a:p>
            <a:pPr>
              <a:lnSpc>
                <a:spcPts val="161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38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495" spc="-10">
                <a:solidFill>
                  <a:srgbClr val="0A48CA"/>
                </a:solidFill>
                <a:latin typeface="Arial"/>
                <a:cs typeface="Arial"/>
              </a:rPr>
              <a:t>Launch Site Distance to Coast and Rail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95300" y="1816100"/>
            <a:ext cx="11696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• The launch site is 1.35km from the</a:t>
            </a:r>
          </a:p>
          <a:p>
            <a:pPr>
              <a:lnSpc>
                <a:spcPts val="23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23900" y="2108200"/>
            <a:ext cx="11468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75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coastline of the Pacific Ocean. The site is</a:t>
            </a:r>
          </a:p>
          <a:p>
            <a:pPr>
              <a:lnSpc>
                <a:spcPts val="2175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23900" y="2387600"/>
            <a:ext cx="11468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80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1.27km from the Santa Barbara</a:t>
            </a:r>
          </a:p>
          <a:p>
            <a:pPr>
              <a:lnSpc>
                <a:spcPts val="208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23900" y="2641600"/>
            <a:ext cx="11468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25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Subdivision of the Southern Pacific rail line</a:t>
            </a:r>
          </a:p>
          <a:p>
            <a:pPr>
              <a:lnSpc>
                <a:spcPts val="2225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5300" y="3111500"/>
            <a:ext cx="116967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• The site is close to water. Should a launch</a:t>
            </a:r>
            <a:br>
              <a:rPr lang="en-CA" sz="2027">
                <a:solidFill>
                  <a:srgbClr val="000000"/>
                </a:solidFill>
                <a:latin typeface="Times New Roman"/>
              </a:rPr>
            </a:b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go wrong, the rocket can potentially be</a:t>
            </a:r>
            <a:br>
              <a:rPr lang="en-CA" sz="2027">
                <a:solidFill>
                  <a:srgbClr val="000000"/>
                </a:solidFill>
                <a:latin typeface="Times New Roman"/>
              </a:rPr>
            </a:b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steered towards the ocean</a:t>
            </a:r>
          </a:p>
          <a:p>
            <a:pPr>
              <a:lnSpc>
                <a:spcPts val="21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5300" y="4102100"/>
            <a:ext cx="11696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• The site is close to a railroad.</a:t>
            </a:r>
          </a:p>
          <a:p>
            <a:pPr>
              <a:lnSpc>
                <a:spcPts val="23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23900" y="4394200"/>
            <a:ext cx="11468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55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Although civilians do ride this line and</a:t>
            </a:r>
          </a:p>
          <a:p>
            <a:pPr>
              <a:lnSpc>
                <a:spcPts val="2055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23900" y="4660900"/>
            <a:ext cx="11468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launch sites aren't typically near civilian</a:t>
            </a:r>
          </a:p>
          <a:p>
            <a:pPr>
              <a:lnSpc>
                <a:spcPts val="2105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23900" y="4927600"/>
            <a:ext cx="11468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20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transit, being close to a railroad in order to</a:t>
            </a:r>
          </a:p>
          <a:p>
            <a:pPr>
              <a:lnSpc>
                <a:spcPts val="222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23900" y="5207000"/>
            <a:ext cx="11468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95"/>
              </a:lnSpc>
            </a:pPr>
            <a:r>
              <a:rPr lang="en-CA" sz="1928" spc="-10">
                <a:solidFill>
                  <a:srgbClr val="363636"/>
                </a:solidFill>
                <a:latin typeface="Arial"/>
                <a:cs typeface="Arial"/>
              </a:rPr>
              <a:t>have heavy rocket parts transported is</a:t>
            </a:r>
          </a:p>
          <a:p>
            <a:pPr>
              <a:lnSpc>
                <a:spcPts val="2195"/>
              </a:lnSpc>
            </a:pPr>
            <a:endParaRPr lang="en-CA" sz="2029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23900" y="5486400"/>
            <a:ext cx="11468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beneficial</a:t>
            </a:r>
          </a:p>
          <a:p>
            <a:pPr>
              <a:lnSpc>
                <a:spcPts val="22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39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914400" y="457200"/>
            <a:ext cx="112776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679">
                <a:solidFill>
                  <a:srgbClr val="0A48CA"/>
                </a:solidFill>
                <a:latin typeface="Arial"/>
                <a:cs typeface="Arial"/>
              </a:rPr>
              <a:t>Introduction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171700"/>
            <a:ext cx="11163300" cy="162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75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SpaceX is making strides in the spacecraft industry via its reusable rocket stages.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Most of the time, its first rocket stage is recoverable and reusable, drastically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reducing price and time for future launches. You, SpaceY, the new rival company,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are interested in predicting the outcomes of SpaceX missions and landings and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adopting some of the successful variable combinations for yourselves</a:t>
            </a:r>
          </a:p>
          <a:p>
            <a:pPr>
              <a:lnSpc>
                <a:spcPts val="2375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330700"/>
            <a:ext cx="11163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9" dirty="0">
                <a:solidFill>
                  <a:srgbClr val="363636"/>
                </a:solidFill>
                <a:latin typeface="Arial"/>
                <a:cs typeface="Arial"/>
              </a:rPr>
              <a:t>• Using data science tools, </a:t>
            </a:r>
            <a:r>
              <a:rPr lang="en-CA" sz="2179" dirty="0" err="1">
                <a:solidFill>
                  <a:srgbClr val="363636"/>
                </a:solidFill>
                <a:latin typeface="Arial"/>
                <a:cs typeface="Arial"/>
              </a:rPr>
              <a:t>SpaceY</a:t>
            </a:r>
            <a:r>
              <a:rPr lang="en-CA" sz="2179" dirty="0">
                <a:solidFill>
                  <a:srgbClr val="363636"/>
                </a:solidFill>
                <a:latin typeface="Arial"/>
                <a:cs typeface="Arial"/>
              </a:rPr>
              <a:t> will be able to determine:</a:t>
            </a:r>
          </a:p>
          <a:p>
            <a:pPr>
              <a:lnSpc>
                <a:spcPts val="2470"/>
              </a:lnSpc>
            </a:pPr>
            <a:endParaRPr lang="en-CA" sz="2179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85900" y="4813300"/>
            <a:ext cx="10771410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2000" dirty="0">
                <a:solidFill>
                  <a:srgbClr val="363636"/>
                </a:solidFill>
                <a:latin typeface="Arial"/>
                <a:cs typeface="Arial"/>
              </a:rPr>
              <a:t>•</a:t>
            </a:r>
            <a:r>
              <a:rPr lang="en-CA" sz="2000" dirty="0">
                <a:solidFill>
                  <a:srgbClr val="363636"/>
                </a:solidFill>
                <a:latin typeface="Calibri"/>
                <a:cs typeface="Calibri"/>
              </a:rPr>
              <a:t> Is SpaceX's first rocket stage recoverable? Will it land properly and be reusable, saving SpaceX money?</a:t>
            </a:r>
          </a:p>
          <a:p>
            <a:pPr>
              <a:lnSpc>
                <a:spcPts val="1780"/>
              </a:lnSpc>
            </a:pPr>
            <a:endParaRPr lang="en-CA" sz="1577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85900" y="5219700"/>
            <a:ext cx="810343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 dirty="0">
                <a:solidFill>
                  <a:srgbClr val="363636"/>
                </a:solidFill>
                <a:latin typeface="Arial"/>
                <a:cs typeface="Arial"/>
              </a:rPr>
              <a:t>•</a:t>
            </a:r>
            <a:r>
              <a:rPr lang="en-CA" sz="1577" dirty="0">
                <a:solidFill>
                  <a:srgbClr val="363636"/>
                </a:solidFill>
                <a:latin typeface="Calibri"/>
                <a:cs typeface="Calibri"/>
              </a:rPr>
              <a:t> </a:t>
            </a:r>
            <a:r>
              <a:rPr lang="en-CA" sz="2000" dirty="0">
                <a:solidFill>
                  <a:srgbClr val="363636"/>
                </a:solidFill>
                <a:latin typeface="Calibri"/>
                <a:cs typeface="Calibri"/>
              </a:rPr>
              <a:t>What rocket parameters influence whether a launch or landing is successful?</a:t>
            </a:r>
          </a:p>
          <a:p>
            <a:pPr>
              <a:lnSpc>
                <a:spcPts val="1780"/>
              </a:lnSpc>
            </a:pPr>
            <a:endParaRPr lang="en-CA" sz="1577" dirty="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252200" y="6108700"/>
            <a:ext cx="939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9000" y="2565400"/>
            <a:ext cx="11303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>
                <a:solidFill>
                  <a:srgbClr val="FFFFFF"/>
                </a:solidFill>
                <a:latin typeface="Calibri"/>
                <a:cs typeface="Calibri"/>
              </a:rPr>
              <a:t>Section 4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495" spc="-10">
                <a:solidFill>
                  <a:srgbClr val="0A48CA"/>
                </a:solidFill>
                <a:latin typeface="Arial"/>
                <a:cs typeface="Arial"/>
              </a:rPr>
              <a:t>Comparing Launch Site Success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55600" y="1524000"/>
            <a:ext cx="11836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9">
                <a:solidFill>
                  <a:srgbClr val="363636"/>
                </a:solidFill>
                <a:latin typeface="Arial"/>
                <a:cs typeface="Arial"/>
              </a:rPr>
              <a:t>• The dashboard displays that the KSC LC-39A makes up 41.7% of all launch site success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5600" y="2032000"/>
            <a:ext cx="11836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The next most successful site is the CCAFS LC-40 with 29.2%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5600" y="2552700"/>
            <a:ext cx="11836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This will be important for determining success when SpaceX denotes which launch site will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4200" y="2882900"/>
            <a:ext cx="11607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9">
                <a:solidFill>
                  <a:srgbClr val="363636"/>
                </a:solidFill>
                <a:latin typeface="Arial"/>
                <a:cs typeface="Arial"/>
              </a:rPr>
              <a:t>be used for a future mission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41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495" spc="-10">
                <a:solidFill>
                  <a:srgbClr val="0A48CA"/>
                </a:solidFill>
                <a:latin typeface="Arial"/>
                <a:cs typeface="Arial"/>
              </a:rPr>
              <a:t>Success Rate at KSC LC-39A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69900" y="1409700"/>
            <a:ext cx="11722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The launch site with the highest success rate is the KSC LC-39A with a 76.9% success rate.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69900" y="1917700"/>
            <a:ext cx="11722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9">
                <a:solidFill>
                  <a:srgbClr val="363636"/>
                </a:solidFill>
                <a:latin typeface="Arial"/>
                <a:cs typeface="Arial"/>
              </a:rPr>
              <a:t>• This could easily be determined visualize thanks to the Plotly pie chart and dropdown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98500" y="2260600"/>
            <a:ext cx="11493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selection bar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42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495" spc="-10">
                <a:solidFill>
                  <a:srgbClr val="0A48CA"/>
                </a:solidFill>
                <a:latin typeface="Arial"/>
                <a:cs typeface="Arial"/>
              </a:rPr>
              <a:t>Scatter Plot of Success Rate for Varying Payloads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41300" y="1460500"/>
            <a:ext cx="11950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Using the payload slider, it can be seen that there is a varying level of success for payload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masses between 2500kg and 5000kg.</a:t>
            </a:r>
          </a:p>
          <a:p>
            <a:pPr>
              <a:lnSpc>
                <a:spcPts val="260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1300" y="2324100"/>
            <a:ext cx="11950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9">
                <a:solidFill>
                  <a:srgbClr val="363636"/>
                </a:solidFill>
                <a:latin typeface="Arial"/>
                <a:cs typeface="Arial"/>
              </a:rPr>
              <a:t>• The FT booster version performs the best at this weight range while the B5 performs the worst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43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495" spc="-10">
                <a:solidFill>
                  <a:srgbClr val="0A48CA"/>
                </a:solidFill>
                <a:latin typeface="Arial"/>
                <a:cs typeface="Arial"/>
              </a:rPr>
              <a:t>Scatter Plot of Success Rate for Varying Payloads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6400" y="1397000"/>
            <a:ext cx="117856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Adjusting the payload slider to a payload mass between 5000kg and 7500kg shows an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overwhelmingly high failure rate when compared to lighter payload masses</a:t>
            </a:r>
          </a:p>
          <a:p>
            <a:pPr>
              <a:lnSpc>
                <a:spcPts val="260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06400" y="2247900"/>
            <a:ext cx="117856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The FT booster is pretty unreliable at this weight range. The B4 had yet to be successful at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the given weight range</a:t>
            </a:r>
          </a:p>
          <a:p>
            <a:pPr>
              <a:lnSpc>
                <a:spcPts val="260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44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9000" y="2565400"/>
            <a:ext cx="11303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>
                <a:solidFill>
                  <a:srgbClr val="FFFFFF"/>
                </a:solidFill>
                <a:latin typeface="Calibri"/>
                <a:cs typeface="Calibri"/>
              </a:rPr>
              <a:t>Section 5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495" spc="-10">
                <a:solidFill>
                  <a:srgbClr val="0A48CA"/>
                </a:solidFill>
                <a:latin typeface="Arial"/>
                <a:cs typeface="Arial"/>
              </a:rPr>
              <a:t>Classification Accuracy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87400" y="1384300"/>
            <a:ext cx="11404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The model with the highest accuracy is the decision tree method with over a 90%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16000" y="1714500"/>
            <a:ext cx="11176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9">
                <a:solidFill>
                  <a:srgbClr val="363636"/>
                </a:solidFill>
                <a:latin typeface="Arial"/>
                <a:cs typeface="Arial"/>
              </a:rPr>
              <a:t>potential accuracy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87400" y="2209800"/>
            <a:ext cx="114046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Despite the other methods hovering around 84% maximum accuracy, the decision tree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is still significantly more accurate</a:t>
            </a:r>
          </a:p>
          <a:p>
            <a:pPr>
              <a:lnSpc>
                <a:spcPts val="270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46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679">
                <a:solidFill>
                  <a:srgbClr val="0A48CA"/>
                </a:solidFill>
                <a:latin typeface="Arial"/>
                <a:cs typeface="Arial"/>
              </a:rPr>
              <a:t>Confusion Matrix of Decision Tree Method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50900" y="2095500"/>
            <a:ext cx="11341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• The confusion matrix for the decision</a:t>
            </a:r>
          </a:p>
          <a:p>
            <a:pPr>
              <a:lnSpc>
                <a:spcPts val="23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79500" y="2387600"/>
            <a:ext cx="11112500" cy="1320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tree method shows that it did not create</a:t>
            </a:r>
            <a:br>
              <a:rPr lang="en-CA" sz="2027">
                <a:solidFill>
                  <a:srgbClr val="000000"/>
                </a:solidFill>
                <a:latin typeface="Times New Roman"/>
              </a:rPr>
            </a:b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any Type 2 error (false negative),</a:t>
            </a:r>
            <a:br>
              <a:rPr lang="en-CA" sz="2027">
                <a:solidFill>
                  <a:srgbClr val="000000"/>
                </a:solidFill>
                <a:latin typeface="Times New Roman"/>
              </a:rPr>
            </a:b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denoted by the black '0' box on the</a:t>
            </a:r>
            <a:br>
              <a:rPr lang="en-CA" sz="2027">
                <a:solidFill>
                  <a:srgbClr val="000000"/>
                </a:solidFill>
                <a:latin typeface="Times New Roman"/>
              </a:rPr>
            </a:b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bottom left</a:t>
            </a:r>
          </a:p>
          <a:p>
            <a:pPr>
              <a:lnSpc>
                <a:spcPts val="24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50900" y="3797300"/>
            <a:ext cx="11341100" cy="1016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• All error was Type 1 error (false positive),</a:t>
            </a:r>
            <a:br>
              <a:rPr lang="en-CA" sz="2027">
                <a:solidFill>
                  <a:srgbClr val="000000"/>
                </a:solidFill>
                <a:latin typeface="Times New Roman"/>
              </a:rPr>
            </a:b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denoted by the purple '3' box at the top</a:t>
            </a:r>
            <a:br>
              <a:rPr lang="en-CA" sz="2027">
                <a:solidFill>
                  <a:srgbClr val="000000"/>
                </a:solidFill>
                <a:latin typeface="Times New Roman"/>
              </a:rPr>
            </a:b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right (predicted to land but did not land)</a:t>
            </a:r>
          </a:p>
          <a:p>
            <a:pPr>
              <a:lnSpc>
                <a:spcPts val="24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50900" y="4876800"/>
            <a:ext cx="113411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• The model was mostly accurate, denoted</a:t>
            </a:r>
            <a:br>
              <a:rPr lang="en-CA" sz="2027">
                <a:solidFill>
                  <a:srgbClr val="000000"/>
                </a:solidFill>
                <a:latin typeface="Times New Roman"/>
              </a:rPr>
            </a:b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by the top left and bottom right boxes</a:t>
            </a:r>
          </a:p>
          <a:p>
            <a:pPr>
              <a:lnSpc>
                <a:spcPts val="24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495" spc="-10">
                <a:solidFill>
                  <a:srgbClr val="0A48CA"/>
                </a:solidFill>
                <a:latin typeface="Arial"/>
                <a:cs typeface="Arial"/>
              </a:rPr>
              <a:t>Conclusions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71500" y="1612900"/>
            <a:ext cx="11620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• The highest payload mass success rate was at heaviest weights (10,000kg+), but most flights</a:t>
            </a:r>
          </a:p>
          <a:p>
            <a:pPr>
              <a:lnSpc>
                <a:spcPts val="23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00" y="1905000"/>
            <a:ext cx="1139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lang="en-CA" sz="1928" spc="-10">
                <a:solidFill>
                  <a:srgbClr val="363636"/>
                </a:solidFill>
                <a:latin typeface="Arial"/>
                <a:cs typeface="Arial"/>
              </a:rPr>
              <a:t>have lower mass payloads (7000kg or less)</a:t>
            </a:r>
          </a:p>
          <a:p>
            <a:pPr>
              <a:lnSpc>
                <a:spcPts val="1935"/>
              </a:lnSpc>
            </a:pPr>
            <a:endParaRPr lang="en-CA" sz="2029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71500" y="2324100"/>
            <a:ext cx="11620500" cy="850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• The orbits with highest success rates were closer to Earth, such as LEO, VLEO, and SSO. Farther</a:t>
            </a:r>
            <a:br>
              <a:rPr lang="en-CA" sz="2027">
                <a:solidFill>
                  <a:srgbClr val="000000"/>
                </a:solidFill>
                <a:latin typeface="Times New Roman"/>
              </a:rPr>
            </a:b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orbits, such as GTO and ISS, were much less successful. Covering more distance means there is</a:t>
            </a:r>
            <a:br>
              <a:rPr lang="en-CA" sz="2027">
                <a:solidFill>
                  <a:srgbClr val="000000"/>
                </a:solidFill>
                <a:latin typeface="Times New Roman"/>
              </a:rPr>
            </a:b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more of a chance something breaks or malfunctions during travel</a:t>
            </a:r>
          </a:p>
          <a:p>
            <a:pPr>
              <a:lnSpc>
                <a:spcPts val="19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71500" y="3200400"/>
            <a:ext cx="11620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• The KSC LC-39A site has seen the most launch/land success out of all SpaceX sites</a:t>
            </a:r>
          </a:p>
          <a:p>
            <a:pPr>
              <a:lnSpc>
                <a:spcPts val="23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1500" y="3657600"/>
            <a:ext cx="116205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• The yearly success rate trend line for SpaceX rockets launches/landings has a positive slope,</a:t>
            </a:r>
            <a:br>
              <a:rPr lang="en-CA" sz="2027">
                <a:solidFill>
                  <a:srgbClr val="000000"/>
                </a:solidFill>
                <a:latin typeface="Times New Roman"/>
              </a:rPr>
            </a:b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predicting an even higher success rate in years to come</a:t>
            </a:r>
          </a:p>
          <a:p>
            <a:pPr>
              <a:lnSpc>
                <a:spcPts val="19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71500" y="4330700"/>
            <a:ext cx="11620500" cy="1092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• SQL queries and the dashboard have helped determine which combinations of boosters, payload</a:t>
            </a:r>
            <a:br>
              <a:rPr lang="en-CA" sz="2027">
                <a:solidFill>
                  <a:srgbClr val="000000"/>
                </a:solidFill>
                <a:latin typeface="Times New Roman"/>
              </a:rPr>
            </a:b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weights, and launch sites have seen mission/landing success and which have seen failure. These</a:t>
            </a:r>
            <a:br>
              <a:rPr lang="en-CA" sz="2027">
                <a:solidFill>
                  <a:srgbClr val="000000"/>
                </a:solidFill>
                <a:latin typeface="Times New Roman"/>
              </a:rPr>
            </a:b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methods will be useful for predicting outcomes of future flights using not-yet seen combinations</a:t>
            </a:r>
            <a:br>
              <a:rPr lang="en-CA" sz="2027">
                <a:solidFill>
                  <a:srgbClr val="000000"/>
                </a:solidFill>
                <a:latin typeface="Times New Roman"/>
              </a:rPr>
            </a:b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of boosters and payloads</a:t>
            </a:r>
          </a:p>
          <a:p>
            <a:pPr>
              <a:lnSpc>
                <a:spcPts val="19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71500" y="5499100"/>
            <a:ext cx="116205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• The decision tree model was the most accurate machine learning algorithm for the SpaceX data</a:t>
            </a:r>
            <a:br>
              <a:rPr lang="en-CA" sz="2027">
                <a:solidFill>
                  <a:srgbClr val="000000"/>
                </a:solidFill>
                <a:latin typeface="Times New Roman"/>
              </a:rPr>
            </a:br>
            <a:r>
              <a:rPr lang="en-CA" sz="1926" spc="-10">
                <a:solidFill>
                  <a:srgbClr val="363636"/>
                </a:solidFill>
                <a:latin typeface="Arial"/>
                <a:cs typeface="Arial"/>
              </a:rPr>
              <a:t>when properly tuned. Though, SpaceY should be weary of Type 1 error in the future</a:t>
            </a:r>
          </a:p>
          <a:p>
            <a:pPr>
              <a:lnSpc>
                <a:spcPts val="18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48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"/>
          <p:cNvSpPr txBox="1"/>
          <p:nvPr/>
        </p:nvSpPr>
        <p:spPr>
          <a:xfrm>
            <a:off x="768350" y="60325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679" dirty="0">
                <a:solidFill>
                  <a:srgbClr val="0A48CA"/>
                </a:solidFill>
                <a:latin typeface="Arial"/>
                <a:cs typeface="Arial"/>
              </a:rPr>
              <a:t>Appendix</a:t>
            </a:r>
          </a:p>
          <a:p>
            <a:pPr>
              <a:lnSpc>
                <a:spcPts val="4195"/>
              </a:lnSpc>
            </a:pPr>
            <a:endParaRPr lang="en-CA" sz="3679" dirty="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6332" y="1556792"/>
            <a:ext cx="3055901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29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2029" dirty="0">
                <a:solidFill>
                  <a:srgbClr val="000000"/>
                </a:solidFill>
                <a:latin typeface="Calibri"/>
                <a:cs typeface="Calibri"/>
              </a:rPr>
              <a:t> Full </a:t>
            </a:r>
            <a:r>
              <a:rPr lang="en-CA" sz="2029" dirty="0" err="1">
                <a:solidFill>
                  <a:srgbClr val="000000"/>
                </a:solidFill>
                <a:latin typeface="Calibri"/>
                <a:cs typeface="Calibri"/>
              </a:rPr>
              <a:t>Github</a:t>
            </a:r>
            <a:r>
              <a:rPr lang="en-CA" sz="2029" dirty="0">
                <a:solidFill>
                  <a:srgbClr val="000000"/>
                </a:solidFill>
                <a:latin typeface="Calibri"/>
                <a:cs typeface="Calibri"/>
              </a:rPr>
              <a:t> Repository link :</a:t>
            </a:r>
          </a:p>
          <a:p>
            <a:pPr>
              <a:lnSpc>
                <a:spcPts val="2300"/>
              </a:lnSpc>
            </a:pPr>
            <a:endParaRPr lang="en-CA" sz="2029" dirty="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4400" y="2033439"/>
            <a:ext cx="10882787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27" dirty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https://github.com/SriChandra2520/IBM-Applied-Data-Science-Capstone-Final-Presentation/tree/main</a:t>
            </a:r>
            <a:endParaRPr lang="en-CA" sz="2027" dirty="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25200" y="6108700"/>
            <a:ext cx="106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49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850900" y="2844800"/>
            <a:ext cx="11341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>
                <a:solidFill>
                  <a:srgbClr val="FFFFFF"/>
                </a:solidFill>
                <a:latin typeface="Calibri"/>
                <a:cs typeface="Calibri"/>
              </a:rPr>
              <a:t>Section 1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976100" y="6426200"/>
            <a:ext cx="2159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5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7100" y="3657600"/>
            <a:ext cx="11264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dirty="0">
                <a:solidFill>
                  <a:srgbClr val="FFFFFF"/>
                </a:solidFill>
                <a:latin typeface="Calibri"/>
                <a:cs typeface="Calibri"/>
              </a:rPr>
              <a:t>Shoot for the stars!</a:t>
            </a:r>
          </a:p>
          <a:p>
            <a:pPr>
              <a:lnSpc>
                <a:spcPts val="2070"/>
              </a:lnSpc>
            </a:pPr>
            <a:endParaRPr lang="en-CA" sz="1802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679">
                <a:solidFill>
                  <a:srgbClr val="0A48CA"/>
                </a:solidFill>
                <a:latin typeface="Arial"/>
                <a:cs typeface="Arial"/>
              </a:rPr>
              <a:t>Methodology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89000" y="1625600"/>
            <a:ext cx="11303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068" spc="-10">
                <a:solidFill>
                  <a:srgbClr val="0A48CA"/>
                </a:solidFill>
                <a:latin typeface="Arial"/>
                <a:cs typeface="Arial"/>
              </a:rPr>
              <a:t>Executive Summary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9000" y="2133600"/>
            <a:ext cx="11303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070">
                <a:solidFill>
                  <a:srgbClr val="363636"/>
                </a:solidFill>
                <a:latin typeface="Arial"/>
                <a:cs typeface="Arial"/>
              </a:rPr>
              <a:t>• Data collection methodology: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46200" y="2654300"/>
            <a:ext cx="10845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25"/>
              </a:lnSpc>
            </a:pPr>
            <a:r>
              <a:rPr lang="en-CA" sz="1877">
                <a:solidFill>
                  <a:srgbClr val="000000"/>
                </a:solidFill>
                <a:latin typeface="Arial"/>
                <a:cs typeface="Arial"/>
              </a:rPr>
              <a:t>• API Calls and Web-scraping were used to pull data from SpaceX, IBM, and Wikipedia</a:t>
            </a:r>
          </a:p>
          <a:p>
            <a:pPr>
              <a:lnSpc>
                <a:spcPts val="2125"/>
              </a:lnSpc>
            </a:pPr>
            <a:endParaRPr lang="en-CA" sz="187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89000" y="3124200"/>
            <a:ext cx="11303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Perform data wrangling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46200" y="3619500"/>
            <a:ext cx="10845800" cy="673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  <a:tabLst>
                <a:tab pos="228600" algn="l"/>
              </a:tabLst>
            </a:pPr>
            <a:r>
              <a:rPr lang="en-CA" sz="1877">
                <a:solidFill>
                  <a:srgbClr val="000000"/>
                </a:solidFill>
                <a:latin typeface="Arial"/>
                <a:cs typeface="Arial"/>
              </a:rPr>
              <a:t>• Exploring the data types allowed me to change the launch outcomes into a new 'Class'</a:t>
            </a:r>
            <a:br>
              <a:rPr lang="en-CA" sz="1877">
                <a:solidFill>
                  <a:srgbClr val="000000"/>
                </a:solidFill>
                <a:latin typeface="Times New Roman"/>
              </a:rPr>
            </a:br>
            <a:r>
              <a:rPr lang="en-CA" sz="1877">
                <a:solidFill>
                  <a:srgbClr val="000000"/>
                </a:solidFill>
                <a:latin typeface="Arial"/>
                <a:cs typeface="Arial"/>
              </a:rPr>
              <a:t>	category, utilizing one-hot encoding to allow for later data manipulation</a:t>
            </a:r>
          </a:p>
          <a:p>
            <a:pPr>
              <a:lnSpc>
                <a:spcPts val="2300"/>
              </a:lnSpc>
            </a:pPr>
            <a:endParaRPr lang="en-CA" sz="1877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89000" y="4394200"/>
            <a:ext cx="11303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Perform exploratory data analysis (EDA) using visualization and SQL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9000" y="4914900"/>
            <a:ext cx="11303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9">
                <a:solidFill>
                  <a:srgbClr val="363636"/>
                </a:solidFill>
                <a:latin typeface="Arial"/>
                <a:cs typeface="Arial"/>
              </a:rPr>
              <a:t>• Perform interactive visual analytics using Folium and Plotly Dash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9000" y="5422900"/>
            <a:ext cx="11303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Perform predictive analysis using classification models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46200" y="5930900"/>
            <a:ext cx="9791700" cy="673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CA" sz="1877">
                <a:solidFill>
                  <a:srgbClr val="000000"/>
                </a:solidFill>
                <a:latin typeface="Arial"/>
                <a:cs typeface="Arial"/>
              </a:rPr>
              <a:t>• Using GridSearchCV, fit_transform(), and fit() on various Machine Learning</a:t>
            </a:r>
            <a:br>
              <a:rPr lang="en-CA" sz="1877">
                <a:solidFill>
                  <a:srgbClr val="000000"/>
                </a:solidFill>
                <a:latin typeface="Times New Roman"/>
              </a:rPr>
            </a:br>
            <a:r>
              <a:rPr lang="en-CA" sz="1877">
                <a:solidFill>
                  <a:srgbClr val="000000"/>
                </a:solidFill>
                <a:latin typeface="Arial"/>
                <a:cs typeface="Arial"/>
              </a:rPr>
              <a:t>	models, parameters which maximized the R^2 value were determined. Confusion matrices</a:t>
            </a:r>
          </a:p>
          <a:p>
            <a:pPr>
              <a:lnSpc>
                <a:spcPts val="2250"/>
              </a:lnSpc>
            </a:pPr>
            <a:endParaRPr lang="en-CA" sz="1877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74800" y="6502400"/>
            <a:ext cx="9563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77">
                <a:solidFill>
                  <a:srgbClr val="000000"/>
                </a:solidFill>
                <a:latin typeface="Arial"/>
                <a:cs typeface="Arial"/>
              </a:rPr>
              <a:t>were also created</a:t>
            </a:r>
          </a:p>
          <a:p>
            <a:pPr>
              <a:lnSpc>
                <a:spcPts val="2185"/>
              </a:lnSpc>
            </a:pPr>
            <a:endParaRPr lang="en-CA" sz="1877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252200" y="6108700"/>
            <a:ext cx="825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6</a:t>
            </a:r>
          </a:p>
          <a:p>
            <a:pPr>
              <a:lnSpc>
                <a:spcPts val="184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679">
                <a:solidFill>
                  <a:srgbClr val="0A48CA"/>
                </a:solidFill>
                <a:latin typeface="Arial"/>
                <a:cs typeface="Arial"/>
              </a:rPr>
              <a:t>Data Collection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50900" y="1879600"/>
            <a:ext cx="11341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9" dirty="0">
                <a:solidFill>
                  <a:srgbClr val="363636"/>
                </a:solidFill>
                <a:latin typeface="Arial"/>
                <a:cs typeface="Arial"/>
              </a:rPr>
              <a:t>• API calls were made via requests to datasets of SpaceX and IBM. Responses were</a:t>
            </a:r>
          </a:p>
          <a:p>
            <a:pPr>
              <a:lnSpc>
                <a:spcPts val="2470"/>
              </a:lnSpc>
            </a:pPr>
            <a:endParaRPr lang="en-CA" sz="2179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79500" y="2184400"/>
            <a:ext cx="111125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uploaded into data frames. Info included were rocket booster versions, cores,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payloads, and launchpad details</a:t>
            </a:r>
          </a:p>
          <a:p>
            <a:pPr>
              <a:lnSpc>
                <a:spcPts val="270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50900" y="3060700"/>
            <a:ext cx="11341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9">
                <a:solidFill>
                  <a:srgbClr val="363636"/>
                </a:solidFill>
                <a:latin typeface="Arial"/>
                <a:cs typeface="Arial"/>
              </a:rPr>
              <a:t>• An API call to obtain launch data resulted in a json file which was then</a:t>
            </a:r>
          </a:p>
          <a:p>
            <a:pPr>
              <a:lnSpc>
                <a:spcPts val="2470"/>
              </a:lnSpc>
            </a:pPr>
            <a:endParaRPr lang="en-CA" sz="2179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3390900"/>
            <a:ext cx="11112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normalized and converted into a more easily readable Pandas data frame.</a:t>
            </a:r>
          </a:p>
          <a:p>
            <a:pPr>
              <a:lnSpc>
                <a:spcPts val="247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50900" y="3898900"/>
            <a:ext cx="113411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• All of the data obtained via API calls were consolidated into a single data frame</a:t>
            </a:r>
            <a:br>
              <a:rPr lang="en-CA" sz="2177">
                <a:solidFill>
                  <a:srgbClr val="000000"/>
                </a:solidFill>
                <a:latin typeface="Times New Roman"/>
              </a:rPr>
            </a:br>
            <a:r>
              <a:rPr lang="en-CA" sz="2177">
                <a:solidFill>
                  <a:srgbClr val="363636"/>
                </a:solidFill>
                <a:latin typeface="Arial"/>
                <a:cs typeface="Arial"/>
              </a:rPr>
              <a:t>(with missing values of 'Payload Mass' filled with the average payload mass.</a:t>
            </a:r>
          </a:p>
          <a:p>
            <a:pPr>
              <a:lnSpc>
                <a:spcPts val="2600"/>
              </a:lnSpc>
            </a:pPr>
            <a:endParaRPr lang="en-CA" sz="2177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50900" y="4737100"/>
            <a:ext cx="113411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177" dirty="0">
                <a:solidFill>
                  <a:srgbClr val="363636"/>
                </a:solidFill>
                <a:latin typeface="Arial"/>
                <a:cs typeface="Arial"/>
              </a:rPr>
              <a:t>• Additional launch data was web-scraped from Wikipedia by utilizing the HTTP get</a:t>
            </a:r>
            <a:br>
              <a:rPr lang="en-CA" sz="2177" dirty="0">
                <a:solidFill>
                  <a:srgbClr val="000000"/>
                </a:solidFill>
                <a:latin typeface="Times New Roman"/>
              </a:rPr>
            </a:br>
            <a:r>
              <a:rPr lang="en-CA" sz="2177" dirty="0">
                <a:solidFill>
                  <a:srgbClr val="363636"/>
                </a:solidFill>
                <a:latin typeface="Arial"/>
                <a:cs typeface="Arial"/>
              </a:rPr>
              <a:t>function and </a:t>
            </a:r>
            <a:r>
              <a:rPr lang="en-CA" sz="2177" dirty="0" err="1">
                <a:solidFill>
                  <a:srgbClr val="363636"/>
                </a:solidFill>
                <a:latin typeface="Arial"/>
                <a:cs typeface="Arial"/>
              </a:rPr>
              <a:t>BeautifulSoup</a:t>
            </a:r>
            <a:r>
              <a:rPr lang="en-CA" sz="2177" dirty="0">
                <a:solidFill>
                  <a:srgbClr val="363636"/>
                </a:solidFill>
                <a:latin typeface="Arial"/>
                <a:cs typeface="Arial"/>
              </a:rPr>
              <a:t>. Data were converted into a Pandas data frame</a:t>
            </a:r>
          </a:p>
          <a:p>
            <a:pPr>
              <a:lnSpc>
                <a:spcPts val="2600"/>
              </a:lnSpc>
            </a:pPr>
            <a:endParaRPr lang="en-CA" sz="2177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252200" y="6108700"/>
            <a:ext cx="939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7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679">
                <a:solidFill>
                  <a:srgbClr val="0A48CA"/>
                </a:solidFill>
                <a:latin typeface="Arial"/>
                <a:cs typeface="Arial"/>
              </a:rPr>
              <a:t>Data Collection - SpaceX API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25600" y="1600200"/>
            <a:ext cx="105664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363636"/>
                </a:solidFill>
                <a:latin typeface="Calibri"/>
                <a:cs typeface="Calibri"/>
              </a:rPr>
              <a:t>requests.get() was used to obtain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73300" y="1828800"/>
            <a:ext cx="99187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80"/>
              </a:lnSpc>
            </a:pPr>
            <a:r>
              <a:rPr lang="en-CA" sz="1577">
                <a:solidFill>
                  <a:srgbClr val="363636"/>
                </a:solidFill>
                <a:latin typeface="Calibri"/>
                <a:cs typeface="Calibri"/>
              </a:rPr>
              <a:t>data from the API</a:t>
            </a:r>
          </a:p>
          <a:p>
            <a:pPr>
              <a:lnSpc>
                <a:spcPts val="16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38300" y="2984500"/>
            <a:ext cx="10553700" cy="520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  <a:tabLst>
                <a:tab pos="584200" algn="l"/>
              </a:tabLst>
            </a:pPr>
            <a:r>
              <a:rPr lang="en-CA" sz="1577">
                <a:solidFill>
                  <a:srgbClr val="363636"/>
                </a:solidFill>
                <a:latin typeface="Calibri"/>
                <a:cs typeface="Calibri"/>
              </a:rPr>
              <a:t>The response was appended into</a:t>
            </a:r>
            <a:br>
              <a:rPr lang="en-CA" sz="1577">
                <a:solidFill>
                  <a:srgbClr val="000000"/>
                </a:solidFill>
                <a:latin typeface="Times New Roman"/>
              </a:rPr>
            </a:br>
            <a:r>
              <a:rPr lang="en-CA" sz="1577">
                <a:solidFill>
                  <a:srgbClr val="363636"/>
                </a:solidFill>
                <a:latin typeface="Calibri"/>
                <a:cs typeface="Calibri"/>
              </a:rPr>
              <a:t>	empty data frames</a:t>
            </a:r>
          </a:p>
          <a:p>
            <a:pPr>
              <a:lnSpc>
                <a:spcPts val="170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14500" y="4241800"/>
            <a:ext cx="104775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363636"/>
                </a:solidFill>
                <a:latin typeface="Calibri"/>
                <a:cs typeface="Calibri"/>
              </a:rPr>
              <a:t>For each category of interest, a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46200" y="4457700"/>
            <a:ext cx="10845800" cy="533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8575">
              <a:lnSpc>
                <a:spcPts val="1800"/>
              </a:lnSpc>
            </a:pPr>
            <a:r>
              <a:rPr lang="en-CA" sz="1577">
                <a:solidFill>
                  <a:srgbClr val="363636"/>
                </a:solidFill>
                <a:latin typeface="Calibri"/>
                <a:cs typeface="Calibri"/>
              </a:rPr>
              <a:t>function was defined that would obtain</a:t>
            </a:r>
            <a:br>
              <a:rPr lang="en-CA" sz="1577">
                <a:solidFill>
                  <a:srgbClr val="000000"/>
                </a:solidFill>
                <a:latin typeface="Times New Roman"/>
              </a:rPr>
            </a:br>
            <a:r>
              <a:rPr lang="en-CA" sz="1577">
                <a:solidFill>
                  <a:srgbClr val="363636"/>
                </a:solidFill>
                <a:latin typeface="Calibri Light"/>
                <a:cs typeface="Calibri Light"/>
              </a:rPr>
              <a:t>its</a:t>
            </a:r>
            <a:r>
              <a:rPr lang="en-CA" sz="1577">
                <a:solidFill>
                  <a:srgbClr val="363636"/>
                </a:solidFill>
                <a:latin typeface="Calibri"/>
                <a:cs typeface="Calibri"/>
              </a:rPr>
              <a:t> data then append it into a data frame</a:t>
            </a:r>
          </a:p>
          <a:p>
            <a:pPr>
              <a:lnSpc>
                <a:spcPts val="180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5600" y="5600700"/>
            <a:ext cx="11836400" cy="469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  <a:tabLst>
                <a:tab pos="228600" algn="l"/>
              </a:tabLst>
            </a:pPr>
            <a:r>
              <a:rPr lang="en-CA" sz="1502" dirty="0">
                <a:solidFill>
                  <a:srgbClr val="363636"/>
                </a:solidFill>
                <a:latin typeface="Arial"/>
                <a:cs typeface="Arial"/>
              </a:rPr>
              <a:t>•  The GitHub URL of the completed SpaceX API calls notebook is</a:t>
            </a:r>
            <a:br>
              <a:rPr lang="en-CA" sz="1502" dirty="0">
                <a:solidFill>
                  <a:srgbClr val="000000"/>
                </a:solidFill>
                <a:latin typeface="Times New Roman"/>
              </a:rPr>
            </a:br>
            <a:r>
              <a:rPr lang="en-CA" sz="1502" dirty="0">
                <a:solidFill>
                  <a:srgbClr val="363636"/>
                </a:solidFill>
                <a:latin typeface="Arial"/>
                <a:cs typeface="Arial"/>
              </a:rPr>
              <a:t>	here for your convenience:</a:t>
            </a:r>
          </a:p>
          <a:p>
            <a:pPr>
              <a:lnSpc>
                <a:spcPts val="1500"/>
              </a:lnSpc>
            </a:pPr>
            <a:endParaRPr lang="en-CA" sz="1502" dirty="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252200" y="6096000"/>
            <a:ext cx="406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8</a:t>
            </a:r>
          </a:p>
          <a:p>
            <a:pPr>
              <a:lnSpc>
                <a:spcPts val="1840"/>
              </a:lnSpc>
            </a:pPr>
            <a:endParaRPr lang="en-CA" sz="1577">
              <a:solidFill>
                <a:srgbClr val="1C7CDB"/>
              </a:solidFill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20BD69-7519-968D-9638-B7792A6404C8}"/>
              </a:ext>
            </a:extLst>
          </p:cNvPr>
          <p:cNvSpPr txBox="1"/>
          <p:nvPr/>
        </p:nvSpPr>
        <p:spPr>
          <a:xfrm>
            <a:off x="275102" y="5968220"/>
            <a:ext cx="7501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https://github.com/SriChandra2520/IBM-Applied-Data-Science-Capstone-Final-Presentation/blob/main/data-collection-api.ipynb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850900" y="457200"/>
            <a:ext cx="113411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95"/>
              </a:lnSpc>
            </a:pPr>
            <a:r>
              <a:rPr lang="en-CA" sz="3679">
                <a:solidFill>
                  <a:srgbClr val="0A48CA"/>
                </a:solidFill>
                <a:latin typeface="Arial"/>
                <a:cs typeface="Arial"/>
              </a:rPr>
              <a:t>Data Collection - SpaceX API (json file)</a:t>
            </a:r>
          </a:p>
          <a:p>
            <a:pPr>
              <a:lnSpc>
                <a:spcPts val="4195"/>
              </a:lnSpc>
            </a:pPr>
            <a:endParaRPr lang="en-CA" sz="3679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01700" y="1752600"/>
            <a:ext cx="112903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7">
                <a:solidFill>
                  <a:srgbClr val="363636"/>
                </a:solidFill>
                <a:latin typeface="Calibri"/>
                <a:cs typeface="Calibri"/>
              </a:rPr>
              <a:t>requests.get() was again used to</a:t>
            </a:r>
          </a:p>
          <a:p>
            <a:pPr>
              <a:lnSpc>
                <a:spcPts val="17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06500" y="1981200"/>
            <a:ext cx="109855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80"/>
              </a:lnSpc>
            </a:pPr>
            <a:r>
              <a:rPr lang="en-CA" sz="1577">
                <a:solidFill>
                  <a:srgbClr val="363636"/>
                </a:solidFill>
                <a:latin typeface="Calibri"/>
                <a:cs typeface="Calibri"/>
              </a:rPr>
              <a:t>obtain data from the API</a:t>
            </a:r>
          </a:p>
          <a:p>
            <a:pPr>
              <a:lnSpc>
                <a:spcPts val="168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79500" y="2959100"/>
            <a:ext cx="111125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CA" sz="1575">
                <a:solidFill>
                  <a:srgbClr val="363636"/>
                </a:solidFill>
                <a:latin typeface="Calibri"/>
                <a:cs typeface="Calibri"/>
              </a:rPr>
              <a:t>This time, the response was</a:t>
            </a:r>
          </a:p>
          <a:p>
            <a:pPr>
              <a:lnSpc>
                <a:spcPts val="1780"/>
              </a:lnSpc>
            </a:pPr>
            <a:endParaRPr lang="en-CA" sz="157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9300" y="3175000"/>
            <a:ext cx="11442700" cy="533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19050">
              <a:lnSpc>
                <a:spcPts val="1800"/>
              </a:lnSpc>
            </a:pPr>
            <a:r>
              <a:rPr lang="en-CA" sz="1577">
                <a:solidFill>
                  <a:srgbClr val="363636"/>
                </a:solidFill>
                <a:latin typeface="Calibri"/>
                <a:cs typeface="Calibri"/>
              </a:rPr>
              <a:t>converted into a Pandas data frame</a:t>
            </a:r>
            <a:br>
              <a:rPr lang="en-CA" sz="1577">
                <a:solidFill>
                  <a:srgbClr val="000000"/>
                </a:solidFill>
                <a:latin typeface="Times New Roman"/>
              </a:rPr>
            </a:br>
            <a:r>
              <a:rPr lang="en-CA" sz="1577">
                <a:solidFill>
                  <a:srgbClr val="363636"/>
                </a:solidFill>
                <a:latin typeface="Calibri"/>
                <a:cs typeface="Calibri"/>
              </a:rPr>
              <a:t>using the .json_normalize() function</a:t>
            </a:r>
          </a:p>
          <a:p>
            <a:pPr>
              <a:lnSpc>
                <a:spcPts val="180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74700" y="4279900"/>
            <a:ext cx="11417300" cy="749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50"/>
              </a:lnSpc>
              <a:tabLst>
                <a:tab pos="1117600" algn="l"/>
              </a:tabLst>
            </a:pPr>
            <a:r>
              <a:rPr lang="en-CA" sz="1577">
                <a:solidFill>
                  <a:srgbClr val="363636"/>
                </a:solidFill>
                <a:latin typeface="Calibri"/>
                <a:cs typeface="Calibri"/>
              </a:rPr>
              <a:t>The first 5 entries in the data frame</a:t>
            </a:r>
            <a:br>
              <a:rPr lang="en-CA" sz="1577">
                <a:solidFill>
                  <a:srgbClr val="000000"/>
                </a:solidFill>
                <a:latin typeface="Times New Roman"/>
              </a:rPr>
            </a:br>
            <a:r>
              <a:rPr lang="en-CA" sz="1577">
                <a:solidFill>
                  <a:srgbClr val="363636"/>
                </a:solidFill>
                <a:latin typeface="Calibri"/>
                <a:cs typeface="Calibri"/>
              </a:rPr>
              <a:t>could be analyzed using the .head()</a:t>
            </a:r>
            <a:br>
              <a:rPr lang="en-CA" sz="1577">
                <a:solidFill>
                  <a:srgbClr val="000000"/>
                </a:solidFill>
                <a:latin typeface="Times New Roman"/>
              </a:rPr>
            </a:br>
            <a:r>
              <a:rPr lang="en-CA" sz="1577">
                <a:solidFill>
                  <a:srgbClr val="363636"/>
                </a:solidFill>
                <a:latin typeface="Calibri"/>
                <a:cs typeface="Calibri"/>
              </a:rPr>
              <a:t>	function</a:t>
            </a:r>
          </a:p>
          <a:p>
            <a:pPr>
              <a:lnSpc>
                <a:spcPts val="175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63600" y="5613400"/>
            <a:ext cx="11328400" cy="520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  <a:tabLst>
                <a:tab pos="228600" algn="l"/>
              </a:tabLst>
            </a:pPr>
            <a:r>
              <a:rPr lang="en-CA" sz="1577">
                <a:solidFill>
                  <a:srgbClr val="000000"/>
                </a:solidFill>
                <a:latin typeface="Calibri Light"/>
                <a:cs typeface="Calibri Light"/>
              </a:rPr>
              <a:t>Data was eventually added to the</a:t>
            </a:r>
            <a:br>
              <a:rPr lang="en-CA" sz="1577">
                <a:solidFill>
                  <a:srgbClr val="000000"/>
                </a:solidFill>
                <a:latin typeface="Times New Roman"/>
              </a:rPr>
            </a:br>
            <a:r>
              <a:rPr lang="en-CA" sz="1577">
                <a:solidFill>
                  <a:srgbClr val="000000"/>
                </a:solidFill>
                <a:latin typeface="Calibri Light"/>
                <a:cs typeface="Calibri Light"/>
              </a:rPr>
              <a:t>	prior API calls. All data were</a:t>
            </a:r>
          </a:p>
          <a:p>
            <a:pPr>
              <a:lnSpc>
                <a:spcPts val="170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76300" y="6045200"/>
            <a:ext cx="102616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77">
                <a:solidFill>
                  <a:srgbClr val="000000"/>
                </a:solidFill>
                <a:latin typeface="Calibri Light"/>
                <a:cs typeface="Calibri Light"/>
              </a:rPr>
              <a:t>consolidated into one data frame</a:t>
            </a:r>
          </a:p>
          <a:p>
            <a:pPr>
              <a:lnSpc>
                <a:spcPts val="180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252200" y="6172200"/>
            <a:ext cx="825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1577">
                <a:solidFill>
                  <a:srgbClr val="1C7CDB"/>
                </a:solidFill>
                <a:latin typeface="Arial"/>
                <a:cs typeface="Arial"/>
              </a:rPr>
              <a:t>9</a:t>
            </a:r>
          </a:p>
          <a:p>
            <a:pPr>
              <a:lnSpc>
                <a:spcPts val="124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3591</Words>
  <Application>Microsoft Office PowerPoint</Application>
  <PresentationFormat>Widescreen</PresentationFormat>
  <Paragraphs>344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IBM Plex Mono SemiBold</vt:lpstr>
      <vt:lpstr>Times New Roman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Investintech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A2E_Engine</dc:creator>
  <cp:lastModifiedBy>Mazervic Official</cp:lastModifiedBy>
  <cp:revision>13</cp:revision>
  <dcterms:created xsi:type="dcterms:W3CDTF">2024-02-08T20:10:18Z</dcterms:created>
  <dcterms:modified xsi:type="dcterms:W3CDTF">2024-02-09T05:09:44Z</dcterms:modified>
</cp:coreProperties>
</file>